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267" r:id="rId3"/>
    <p:sldId id="257" r:id="rId4"/>
    <p:sldId id="259" r:id="rId5"/>
    <p:sldId id="332" r:id="rId6"/>
    <p:sldId id="265" r:id="rId7"/>
    <p:sldId id="333" r:id="rId8"/>
    <p:sldId id="293" r:id="rId9"/>
    <p:sldId id="304" r:id="rId10"/>
    <p:sldId id="315" r:id="rId11"/>
    <p:sldId id="260" r:id="rId12"/>
    <p:sldId id="325" r:id="rId13"/>
    <p:sldId id="284" r:id="rId14"/>
    <p:sldId id="261" r:id="rId15"/>
    <p:sldId id="285" r:id="rId16"/>
    <p:sldId id="306" r:id="rId17"/>
    <p:sldId id="307" r:id="rId18"/>
    <p:sldId id="308" r:id="rId19"/>
    <p:sldId id="319" r:id="rId20"/>
    <p:sldId id="331" r:id="rId21"/>
    <p:sldId id="324" r:id="rId22"/>
    <p:sldId id="323" r:id="rId23"/>
    <p:sldId id="310" r:id="rId24"/>
    <p:sldId id="316" r:id="rId25"/>
    <p:sldId id="317" r:id="rId26"/>
    <p:sldId id="334" r:id="rId27"/>
    <p:sldId id="274" r:id="rId28"/>
    <p:sldId id="269" r:id="rId29"/>
    <p:sldId id="270" r:id="rId30"/>
    <p:sldId id="275" r:id="rId31"/>
    <p:sldId id="273" r:id="rId32"/>
    <p:sldId id="326" r:id="rId33"/>
    <p:sldId id="328" r:id="rId34"/>
    <p:sldId id="329" r:id="rId35"/>
    <p:sldId id="276" r:id="rId36"/>
    <p:sldId id="330" r:id="rId37"/>
    <p:sldId id="278" r:id="rId38"/>
    <p:sldId id="277" r:id="rId39"/>
    <p:sldId id="271" r:id="rId40"/>
    <p:sldId id="321" r:id="rId41"/>
    <p:sldId id="32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tan Zahf" initials="sZ" lastIdx="9" clrIdx="0">
    <p:extLst>
      <p:ext uri="{19B8F6BF-5375-455C-9EA6-DF929625EA0E}">
        <p15:presenceInfo xmlns:p15="http://schemas.microsoft.com/office/powerpoint/2012/main" userId="e166cd4a6a4b7c75" providerId="Windows Live"/>
      </p:ext>
    </p:extLst>
  </p:cmAuthor>
  <p:cmAuthor id="2" name="Guest User" initials="GU" lastIdx="2" clrIdx="1">
    <p:extLst>
      <p:ext uri="{19B8F6BF-5375-455C-9EA6-DF929625EA0E}">
        <p15:presenceInfo xmlns:p15="http://schemas.microsoft.com/office/powerpoint/2012/main" userId="68cce3c1579ed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A7B1A3-4F0F-41C2-89C9-F4DEE01118AD}" v="65" dt="2019-06-27T05:36:52.604"/>
    <p1510:client id="{36415CB2-FC8F-42C3-BC6F-8A6079617780}" v="33" dt="2019-06-27T09:16:11.633"/>
    <p1510:client id="{0271A8EA-4361-496F-9B2C-6F43FEA82A04}" v="897" dt="2019-06-27T04:42:29.331"/>
    <p1510:client id="{0D1ECD13-89C7-43FA-9C48-2464DAA5405E}" v="241" dt="2019-06-27T08:29:04.439"/>
    <p1510:client id="{5700D4E7-A48A-4ED0-AED3-797D9D9703F4}" v="469" dt="2019-06-27T10:37:03.152"/>
    <p1510:client id="{B1E73892-D47D-49D5-B60F-BEDBF36556B7}" v="73" dt="2019-06-27T06:07:15"/>
    <p1510:client id="{848F855B-4D2F-490E-9D4E-0185DCE29279}" v="2" dt="2019-06-27T04:59:25.449"/>
    <p1510:client id="{9F9E7E70-8D74-4E11-962E-4D61194EE720}" v="152" dt="2019-06-27T07:01:52.268"/>
    <p1510:client id="{ABADFCA1-DF8A-4520-AB5C-5AB816D19AE7}" v="30" dt="2019-06-27T08:17:25.731"/>
    <p1510:client id="{B92A8F74-C304-4C3C-A197-05773B934A99}" v="12" dt="2019-06-26T22:32:44.315"/>
    <p1510:client id="{D7AEA12A-89F7-4837-A1AD-5494D20AC115}" v="281" dt="2019-06-27T07:49:04.547"/>
    <p1510:client id="{DCA9F390-5AB2-4495-93EE-74DA60EDB749}" v="414" dt="2019-06-27T04:43:39.417"/>
    <p1510:client id="{DD6168FE-E6C7-4367-8FF8-E556D4932FE6}" v="19" dt="2019-06-26T12:44:26.861"/>
    <p1510:client id="{E287A33D-2F2A-4C03-89C3-B0D997854480}" v="120" dt="2019-06-27T07:33:59.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5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26T01:09:29.800" idx="1">
    <p:pos x="10" y="10"/>
    <p:text>Sultan Starts here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26T01:09:50.035" idx="2">
    <p:pos x="10" y="10"/>
    <p:text>Sultan Ends here
</p:text>
    <p:extLst>
      <p:ext uri="{C676402C-5697-4E1C-873F-D02D1690AC5C}">
        <p15:threadingInfo xmlns:p15="http://schemas.microsoft.com/office/powerpoint/2012/main" timeZoneBias="420"/>
      </p:ext>
    </p:extLst>
  </p:cm>
  <p:cm authorId="2" dt="2019-06-26T23:24:51.034" idx="1">
    <p:pos x="106" y="106"/>
    <p:text>Saqr starts here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6-27T00:07:38.355" idx="2">
    <p:pos x="10" y="10"/>
    <p:text>We are comparing “My Drive Guru” and other tutor applications to
each other so we can come up with a better service than all of them.
Chegg is a service that connects students with tutors in several
subjects. Cambly on the other hand is doing a similar thing but the only
difference between Chegg &amp;amp; Cambly is that the latter one offers only
virtual lessons. Then we’ve decided to find the mistakes in both apps
and create a better one for U Drive.
U Drive differs from Jeddah Driving School because it will be always a
one to one training method.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26T01:10:38.255" idx="4">
    <p:pos x="10" y="10"/>
    <p:text>Khalid starts here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26T01:10:38.255" idx="4">
    <p:pos x="10" y="10"/>
    <p:text>Khalid starts here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26T01:10:38.255" idx="4">
    <p:pos x="10" y="10"/>
    <p:text>Khalid starts here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26T01:10:52.441" idx="5">
    <p:pos x="10" y="10"/>
    <p:text>Khalid ends here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26T01:10:52.441" idx="5">
    <p:pos x="10" y="10"/>
    <p:text>Khalid ends here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A12556-3297-497B-B50C-1E91D951F469}" type="doc">
      <dgm:prSet loTypeId="urn:microsoft.com/office/officeart/2005/8/layout/vProcess5" loCatId="process" qsTypeId="urn:microsoft.com/office/officeart/2005/8/quickstyle/simple2" qsCatId="simple" csTypeId="urn:microsoft.com/office/officeart/2005/8/colors/accent2_2" csCatId="accent2"/>
      <dgm:spPr/>
      <dgm:t>
        <a:bodyPr/>
        <a:lstStyle/>
        <a:p>
          <a:endParaRPr lang="en-US"/>
        </a:p>
      </dgm:t>
    </dgm:pt>
    <dgm:pt modelId="{CEC691A3-7DAB-4384-B68E-43F0E181B3BC}">
      <dgm:prSet/>
      <dgm:spPr/>
      <dgm:t>
        <a:bodyPr/>
        <a:lstStyle/>
        <a:p>
          <a:r>
            <a:rPr lang="en-US"/>
            <a:t>We are pioneers in offering such a service in the kingdom</a:t>
          </a:r>
        </a:p>
      </dgm:t>
    </dgm:pt>
    <dgm:pt modelId="{360717E2-8FCA-4330-BBD0-74720B0CC9B2}" type="parTrans" cxnId="{BE2A5BD5-B402-4BCD-B172-E23F57786921}">
      <dgm:prSet/>
      <dgm:spPr/>
      <dgm:t>
        <a:bodyPr/>
        <a:lstStyle/>
        <a:p>
          <a:endParaRPr lang="en-US"/>
        </a:p>
      </dgm:t>
    </dgm:pt>
    <dgm:pt modelId="{FFF06675-60A5-4967-B38F-A91C1C1F59BE}" type="sibTrans" cxnId="{BE2A5BD5-B402-4BCD-B172-E23F57786921}">
      <dgm:prSet/>
      <dgm:spPr/>
      <dgm:t>
        <a:bodyPr/>
        <a:lstStyle/>
        <a:p>
          <a:endParaRPr lang="en-US"/>
        </a:p>
      </dgm:t>
    </dgm:pt>
    <dgm:pt modelId="{DF6B7C9A-B0A6-4611-AF79-1F08786DD5AA}">
      <dgm:prSet/>
      <dgm:spPr/>
      <dgm:t>
        <a:bodyPr/>
        <a:lstStyle/>
        <a:p>
          <a:r>
            <a:rPr lang="en-US"/>
            <a:t>Our only competitor is the traditional driving school</a:t>
          </a:r>
        </a:p>
      </dgm:t>
    </dgm:pt>
    <dgm:pt modelId="{42BCF788-1C00-4EA3-AC1C-EBB896500090}" type="parTrans" cxnId="{E54EB11E-AA15-4CAC-BB87-D35BE0349374}">
      <dgm:prSet/>
      <dgm:spPr/>
      <dgm:t>
        <a:bodyPr/>
        <a:lstStyle/>
        <a:p>
          <a:endParaRPr lang="en-US"/>
        </a:p>
      </dgm:t>
    </dgm:pt>
    <dgm:pt modelId="{36EFAF92-2CEE-45D0-91E8-9F1E7082A6E8}" type="sibTrans" cxnId="{E54EB11E-AA15-4CAC-BB87-D35BE0349374}">
      <dgm:prSet/>
      <dgm:spPr/>
      <dgm:t>
        <a:bodyPr/>
        <a:lstStyle/>
        <a:p>
          <a:endParaRPr lang="en-US"/>
        </a:p>
      </dgm:t>
    </dgm:pt>
    <dgm:pt modelId="{F98CA9DB-B307-4458-88C4-125BA6DDF592}">
      <dgm:prSet/>
      <dgm:spPr/>
      <dgm:t>
        <a:bodyPr/>
        <a:lstStyle/>
        <a:p>
          <a:r>
            <a:rPr lang="en-US"/>
            <a:t>Even internationally, there’s only one similar service in the US (My Drive Guru)</a:t>
          </a:r>
        </a:p>
      </dgm:t>
    </dgm:pt>
    <dgm:pt modelId="{A403EC26-135A-4C12-B11D-45354326C70B}" type="parTrans" cxnId="{851CD903-4F25-421B-841F-2F2B559E71F3}">
      <dgm:prSet/>
      <dgm:spPr/>
      <dgm:t>
        <a:bodyPr/>
        <a:lstStyle/>
        <a:p>
          <a:endParaRPr lang="en-US"/>
        </a:p>
      </dgm:t>
    </dgm:pt>
    <dgm:pt modelId="{6782BF93-1D87-418E-A788-56506B09B11F}" type="sibTrans" cxnId="{851CD903-4F25-421B-841F-2F2B559E71F3}">
      <dgm:prSet/>
      <dgm:spPr/>
      <dgm:t>
        <a:bodyPr/>
        <a:lstStyle/>
        <a:p>
          <a:endParaRPr lang="en-US"/>
        </a:p>
      </dgm:t>
    </dgm:pt>
    <dgm:pt modelId="{79FB415E-63DC-4819-84F1-E0AFAC29A561}">
      <dgm:prSet/>
      <dgm:spPr/>
      <dgm:t>
        <a:bodyPr/>
        <a:lstStyle/>
        <a:p>
          <a:r>
            <a:rPr lang="en-US"/>
            <a:t>People trust the traditional school because there’s no alternative. </a:t>
          </a:r>
        </a:p>
      </dgm:t>
    </dgm:pt>
    <dgm:pt modelId="{20CAD7FA-5B03-4888-A0BE-52B061B4E1FC}" type="parTrans" cxnId="{60B3A935-D330-4853-9290-CA8BCBB8C9B9}">
      <dgm:prSet/>
      <dgm:spPr/>
      <dgm:t>
        <a:bodyPr/>
        <a:lstStyle/>
        <a:p>
          <a:endParaRPr lang="en-US"/>
        </a:p>
      </dgm:t>
    </dgm:pt>
    <dgm:pt modelId="{A66B23FB-2BC2-48FA-970D-D7ACC84ABC3C}" type="sibTrans" cxnId="{60B3A935-D330-4853-9290-CA8BCBB8C9B9}">
      <dgm:prSet/>
      <dgm:spPr/>
      <dgm:t>
        <a:bodyPr/>
        <a:lstStyle/>
        <a:p>
          <a:endParaRPr lang="en-US"/>
        </a:p>
      </dgm:t>
    </dgm:pt>
    <dgm:pt modelId="{A0A42B42-A0F3-46AF-9993-452E923727D4}">
      <dgm:prSet/>
      <dgm:spPr/>
      <dgm:t>
        <a:bodyPr/>
        <a:lstStyle/>
        <a:p>
          <a:r>
            <a:rPr lang="en-US"/>
            <a:t>We are cooperating with the Traffic Police &amp; licensed by MOI</a:t>
          </a:r>
        </a:p>
      </dgm:t>
    </dgm:pt>
    <dgm:pt modelId="{54F26FD7-C878-4371-960A-D349082B3EEB}" type="parTrans" cxnId="{4359B13E-4072-4DAE-A860-B0530374B263}">
      <dgm:prSet/>
      <dgm:spPr/>
      <dgm:t>
        <a:bodyPr/>
        <a:lstStyle/>
        <a:p>
          <a:endParaRPr lang="en-US"/>
        </a:p>
      </dgm:t>
    </dgm:pt>
    <dgm:pt modelId="{DCF37243-A131-433D-AF19-20498074FD61}" type="sibTrans" cxnId="{4359B13E-4072-4DAE-A860-B0530374B263}">
      <dgm:prSet/>
      <dgm:spPr/>
      <dgm:t>
        <a:bodyPr/>
        <a:lstStyle/>
        <a:p>
          <a:endParaRPr lang="en-US"/>
        </a:p>
      </dgm:t>
    </dgm:pt>
    <dgm:pt modelId="{5C36C93D-4549-491B-88EC-06C3251F34ED}" type="pres">
      <dgm:prSet presAssocID="{84A12556-3297-497B-B50C-1E91D951F469}" presName="outerComposite" presStyleCnt="0">
        <dgm:presLayoutVars>
          <dgm:chMax val="5"/>
          <dgm:dir/>
          <dgm:resizeHandles val="exact"/>
        </dgm:presLayoutVars>
      </dgm:prSet>
      <dgm:spPr/>
    </dgm:pt>
    <dgm:pt modelId="{BAD3CEA0-3177-45D2-B7DD-478929823B64}" type="pres">
      <dgm:prSet presAssocID="{84A12556-3297-497B-B50C-1E91D951F469}" presName="dummyMaxCanvas" presStyleCnt="0">
        <dgm:presLayoutVars/>
      </dgm:prSet>
      <dgm:spPr/>
    </dgm:pt>
    <dgm:pt modelId="{ED1AC40D-8EF7-4662-8A4C-0978F5A01019}" type="pres">
      <dgm:prSet presAssocID="{84A12556-3297-497B-B50C-1E91D951F469}" presName="FiveNodes_1" presStyleLbl="node1" presStyleIdx="0" presStyleCnt="5">
        <dgm:presLayoutVars>
          <dgm:bulletEnabled val="1"/>
        </dgm:presLayoutVars>
      </dgm:prSet>
      <dgm:spPr/>
    </dgm:pt>
    <dgm:pt modelId="{C8E2663F-BB31-444F-B03D-A9CCF116693F}" type="pres">
      <dgm:prSet presAssocID="{84A12556-3297-497B-B50C-1E91D951F469}" presName="FiveNodes_2" presStyleLbl="node1" presStyleIdx="1" presStyleCnt="5">
        <dgm:presLayoutVars>
          <dgm:bulletEnabled val="1"/>
        </dgm:presLayoutVars>
      </dgm:prSet>
      <dgm:spPr/>
    </dgm:pt>
    <dgm:pt modelId="{6B386026-34DA-4B2B-BD86-6D429C44906B}" type="pres">
      <dgm:prSet presAssocID="{84A12556-3297-497B-B50C-1E91D951F469}" presName="FiveNodes_3" presStyleLbl="node1" presStyleIdx="2" presStyleCnt="5">
        <dgm:presLayoutVars>
          <dgm:bulletEnabled val="1"/>
        </dgm:presLayoutVars>
      </dgm:prSet>
      <dgm:spPr/>
    </dgm:pt>
    <dgm:pt modelId="{EDDAB6ED-49E0-4D82-AACD-ACBBEDA94625}" type="pres">
      <dgm:prSet presAssocID="{84A12556-3297-497B-B50C-1E91D951F469}" presName="FiveNodes_4" presStyleLbl="node1" presStyleIdx="3" presStyleCnt="5">
        <dgm:presLayoutVars>
          <dgm:bulletEnabled val="1"/>
        </dgm:presLayoutVars>
      </dgm:prSet>
      <dgm:spPr/>
    </dgm:pt>
    <dgm:pt modelId="{607CD437-33BA-495D-9F73-9507ACE21617}" type="pres">
      <dgm:prSet presAssocID="{84A12556-3297-497B-B50C-1E91D951F469}" presName="FiveNodes_5" presStyleLbl="node1" presStyleIdx="4" presStyleCnt="5">
        <dgm:presLayoutVars>
          <dgm:bulletEnabled val="1"/>
        </dgm:presLayoutVars>
      </dgm:prSet>
      <dgm:spPr/>
    </dgm:pt>
    <dgm:pt modelId="{45D40566-24A9-4F78-A9D3-D9231A2A794B}" type="pres">
      <dgm:prSet presAssocID="{84A12556-3297-497B-B50C-1E91D951F469}" presName="FiveConn_1-2" presStyleLbl="fgAccFollowNode1" presStyleIdx="0" presStyleCnt="4">
        <dgm:presLayoutVars>
          <dgm:bulletEnabled val="1"/>
        </dgm:presLayoutVars>
      </dgm:prSet>
      <dgm:spPr/>
    </dgm:pt>
    <dgm:pt modelId="{6FAB9765-E2D9-4004-B635-3BB3D7D3B28E}" type="pres">
      <dgm:prSet presAssocID="{84A12556-3297-497B-B50C-1E91D951F469}" presName="FiveConn_2-3" presStyleLbl="fgAccFollowNode1" presStyleIdx="1" presStyleCnt="4">
        <dgm:presLayoutVars>
          <dgm:bulletEnabled val="1"/>
        </dgm:presLayoutVars>
      </dgm:prSet>
      <dgm:spPr/>
    </dgm:pt>
    <dgm:pt modelId="{48F04CE6-B012-428F-8EBB-56F4C54B9901}" type="pres">
      <dgm:prSet presAssocID="{84A12556-3297-497B-B50C-1E91D951F469}" presName="FiveConn_3-4" presStyleLbl="fgAccFollowNode1" presStyleIdx="2" presStyleCnt="4">
        <dgm:presLayoutVars>
          <dgm:bulletEnabled val="1"/>
        </dgm:presLayoutVars>
      </dgm:prSet>
      <dgm:spPr/>
    </dgm:pt>
    <dgm:pt modelId="{86ADA445-18F6-4932-AF16-C944CC37460A}" type="pres">
      <dgm:prSet presAssocID="{84A12556-3297-497B-B50C-1E91D951F469}" presName="FiveConn_4-5" presStyleLbl="fgAccFollowNode1" presStyleIdx="3" presStyleCnt="4">
        <dgm:presLayoutVars>
          <dgm:bulletEnabled val="1"/>
        </dgm:presLayoutVars>
      </dgm:prSet>
      <dgm:spPr/>
    </dgm:pt>
    <dgm:pt modelId="{3993D655-D992-4A7C-ABAE-CC44553730CE}" type="pres">
      <dgm:prSet presAssocID="{84A12556-3297-497B-B50C-1E91D951F469}" presName="FiveNodes_1_text" presStyleLbl="node1" presStyleIdx="4" presStyleCnt="5">
        <dgm:presLayoutVars>
          <dgm:bulletEnabled val="1"/>
        </dgm:presLayoutVars>
      </dgm:prSet>
      <dgm:spPr/>
    </dgm:pt>
    <dgm:pt modelId="{97D5AF55-13C1-493F-8179-10566EE47B51}" type="pres">
      <dgm:prSet presAssocID="{84A12556-3297-497B-B50C-1E91D951F469}" presName="FiveNodes_2_text" presStyleLbl="node1" presStyleIdx="4" presStyleCnt="5">
        <dgm:presLayoutVars>
          <dgm:bulletEnabled val="1"/>
        </dgm:presLayoutVars>
      </dgm:prSet>
      <dgm:spPr/>
    </dgm:pt>
    <dgm:pt modelId="{ED96F99A-90C1-4155-A3E1-00DA73A82E36}" type="pres">
      <dgm:prSet presAssocID="{84A12556-3297-497B-B50C-1E91D951F469}" presName="FiveNodes_3_text" presStyleLbl="node1" presStyleIdx="4" presStyleCnt="5">
        <dgm:presLayoutVars>
          <dgm:bulletEnabled val="1"/>
        </dgm:presLayoutVars>
      </dgm:prSet>
      <dgm:spPr/>
    </dgm:pt>
    <dgm:pt modelId="{3FEBF178-2CEF-40AA-BDFA-8BCCA2E3A5CE}" type="pres">
      <dgm:prSet presAssocID="{84A12556-3297-497B-B50C-1E91D951F469}" presName="FiveNodes_4_text" presStyleLbl="node1" presStyleIdx="4" presStyleCnt="5">
        <dgm:presLayoutVars>
          <dgm:bulletEnabled val="1"/>
        </dgm:presLayoutVars>
      </dgm:prSet>
      <dgm:spPr/>
    </dgm:pt>
    <dgm:pt modelId="{23E2659A-11B3-4B03-A8C6-FAB8F955E1A7}" type="pres">
      <dgm:prSet presAssocID="{84A12556-3297-497B-B50C-1E91D951F469}" presName="FiveNodes_5_text" presStyleLbl="node1" presStyleIdx="4" presStyleCnt="5">
        <dgm:presLayoutVars>
          <dgm:bulletEnabled val="1"/>
        </dgm:presLayoutVars>
      </dgm:prSet>
      <dgm:spPr/>
    </dgm:pt>
  </dgm:ptLst>
  <dgm:cxnLst>
    <dgm:cxn modelId="{8B7C1702-CB51-449B-AF17-FE180C3D84E0}" type="presOf" srcId="{F98CA9DB-B307-4458-88C4-125BA6DDF592}" destId="{6B386026-34DA-4B2B-BD86-6D429C44906B}" srcOrd="0" destOrd="0" presId="urn:microsoft.com/office/officeart/2005/8/layout/vProcess5"/>
    <dgm:cxn modelId="{851CD903-4F25-421B-841F-2F2B559E71F3}" srcId="{84A12556-3297-497B-B50C-1E91D951F469}" destId="{F98CA9DB-B307-4458-88C4-125BA6DDF592}" srcOrd="2" destOrd="0" parTransId="{A403EC26-135A-4C12-B11D-45354326C70B}" sibTransId="{6782BF93-1D87-418E-A788-56506B09B11F}"/>
    <dgm:cxn modelId="{E54EB11E-AA15-4CAC-BB87-D35BE0349374}" srcId="{84A12556-3297-497B-B50C-1E91D951F469}" destId="{DF6B7C9A-B0A6-4611-AF79-1F08786DD5AA}" srcOrd="1" destOrd="0" parTransId="{42BCF788-1C00-4EA3-AC1C-EBB896500090}" sibTransId="{36EFAF92-2CEE-45D0-91E8-9F1E7082A6E8}"/>
    <dgm:cxn modelId="{50589A22-30B9-4E86-B010-ECFA6C6E492F}" type="presOf" srcId="{CEC691A3-7DAB-4384-B68E-43F0E181B3BC}" destId="{ED1AC40D-8EF7-4662-8A4C-0978F5A01019}" srcOrd="0" destOrd="0" presId="urn:microsoft.com/office/officeart/2005/8/layout/vProcess5"/>
    <dgm:cxn modelId="{60B3A935-D330-4853-9290-CA8BCBB8C9B9}" srcId="{84A12556-3297-497B-B50C-1E91D951F469}" destId="{79FB415E-63DC-4819-84F1-E0AFAC29A561}" srcOrd="3" destOrd="0" parTransId="{20CAD7FA-5B03-4888-A0BE-52B061B4E1FC}" sibTransId="{A66B23FB-2BC2-48FA-970D-D7ACC84ABC3C}"/>
    <dgm:cxn modelId="{E6F79C36-8475-4501-B7BE-85DF5C90DAF1}" type="presOf" srcId="{CEC691A3-7DAB-4384-B68E-43F0E181B3BC}" destId="{3993D655-D992-4A7C-ABAE-CC44553730CE}" srcOrd="1" destOrd="0" presId="urn:microsoft.com/office/officeart/2005/8/layout/vProcess5"/>
    <dgm:cxn modelId="{D81FB439-640C-4AD2-B7A5-B87E1EB38110}" type="presOf" srcId="{DF6B7C9A-B0A6-4611-AF79-1F08786DD5AA}" destId="{97D5AF55-13C1-493F-8179-10566EE47B51}" srcOrd="1" destOrd="0" presId="urn:microsoft.com/office/officeart/2005/8/layout/vProcess5"/>
    <dgm:cxn modelId="{4359B13E-4072-4DAE-A860-B0530374B263}" srcId="{84A12556-3297-497B-B50C-1E91D951F469}" destId="{A0A42B42-A0F3-46AF-9993-452E923727D4}" srcOrd="4" destOrd="0" parTransId="{54F26FD7-C878-4371-960A-D349082B3EEB}" sibTransId="{DCF37243-A131-433D-AF19-20498074FD61}"/>
    <dgm:cxn modelId="{DC5FCF5B-8248-4486-B4B4-4675ECD6FED2}" type="presOf" srcId="{FFF06675-60A5-4967-B38F-A91C1C1F59BE}" destId="{45D40566-24A9-4F78-A9D3-D9231A2A794B}" srcOrd="0" destOrd="0" presId="urn:microsoft.com/office/officeart/2005/8/layout/vProcess5"/>
    <dgm:cxn modelId="{1E22E465-9DCA-4719-A258-DB34FC7CD8C6}" type="presOf" srcId="{DF6B7C9A-B0A6-4611-AF79-1F08786DD5AA}" destId="{C8E2663F-BB31-444F-B03D-A9CCF116693F}" srcOrd="0" destOrd="0" presId="urn:microsoft.com/office/officeart/2005/8/layout/vProcess5"/>
    <dgm:cxn modelId="{A8D9EC69-AFB3-4AE3-9BF1-2FD20148ABE2}" type="presOf" srcId="{79FB415E-63DC-4819-84F1-E0AFAC29A561}" destId="{3FEBF178-2CEF-40AA-BDFA-8BCCA2E3A5CE}" srcOrd="1" destOrd="0" presId="urn:microsoft.com/office/officeart/2005/8/layout/vProcess5"/>
    <dgm:cxn modelId="{67F4BD6B-90E6-4802-8A7E-F1AD3F0A84AC}" type="presOf" srcId="{36EFAF92-2CEE-45D0-91E8-9F1E7082A6E8}" destId="{6FAB9765-E2D9-4004-B635-3BB3D7D3B28E}" srcOrd="0" destOrd="0" presId="urn:microsoft.com/office/officeart/2005/8/layout/vProcess5"/>
    <dgm:cxn modelId="{D71C4459-863E-4B58-9783-45EEDE48179E}" type="presOf" srcId="{A0A42B42-A0F3-46AF-9993-452E923727D4}" destId="{607CD437-33BA-495D-9F73-9507ACE21617}" srcOrd="0" destOrd="0" presId="urn:microsoft.com/office/officeart/2005/8/layout/vProcess5"/>
    <dgm:cxn modelId="{22C6A57E-A628-46E9-9D54-65BE35F5A93C}" type="presOf" srcId="{F98CA9DB-B307-4458-88C4-125BA6DDF592}" destId="{ED96F99A-90C1-4155-A3E1-00DA73A82E36}" srcOrd="1" destOrd="0" presId="urn:microsoft.com/office/officeart/2005/8/layout/vProcess5"/>
    <dgm:cxn modelId="{A908A4B0-4A85-4C41-A74B-7B9FB09243C7}" type="presOf" srcId="{A0A42B42-A0F3-46AF-9993-452E923727D4}" destId="{23E2659A-11B3-4B03-A8C6-FAB8F955E1A7}" srcOrd="1" destOrd="0" presId="urn:microsoft.com/office/officeart/2005/8/layout/vProcess5"/>
    <dgm:cxn modelId="{5FDE85B4-5A66-4C0A-81BE-C10003633AF6}" type="presOf" srcId="{A66B23FB-2BC2-48FA-970D-D7ACC84ABC3C}" destId="{86ADA445-18F6-4932-AF16-C944CC37460A}" srcOrd="0" destOrd="0" presId="urn:microsoft.com/office/officeart/2005/8/layout/vProcess5"/>
    <dgm:cxn modelId="{73887EC7-2C2B-42C8-8694-8BC11DB1C060}" type="presOf" srcId="{79FB415E-63DC-4819-84F1-E0AFAC29A561}" destId="{EDDAB6ED-49E0-4D82-AACD-ACBBEDA94625}" srcOrd="0" destOrd="0" presId="urn:microsoft.com/office/officeart/2005/8/layout/vProcess5"/>
    <dgm:cxn modelId="{BE2A5BD5-B402-4BCD-B172-E23F57786921}" srcId="{84A12556-3297-497B-B50C-1E91D951F469}" destId="{CEC691A3-7DAB-4384-B68E-43F0E181B3BC}" srcOrd="0" destOrd="0" parTransId="{360717E2-8FCA-4330-BBD0-74720B0CC9B2}" sibTransId="{FFF06675-60A5-4967-B38F-A91C1C1F59BE}"/>
    <dgm:cxn modelId="{0B89CAE2-91A6-4E9F-ADB8-4BF24EA3138B}" type="presOf" srcId="{6782BF93-1D87-418E-A788-56506B09B11F}" destId="{48F04CE6-B012-428F-8EBB-56F4C54B9901}" srcOrd="0" destOrd="0" presId="urn:microsoft.com/office/officeart/2005/8/layout/vProcess5"/>
    <dgm:cxn modelId="{91897EE5-8449-4FEF-910D-15CB03AF406F}" type="presOf" srcId="{84A12556-3297-497B-B50C-1E91D951F469}" destId="{5C36C93D-4549-491B-88EC-06C3251F34ED}" srcOrd="0" destOrd="0" presId="urn:microsoft.com/office/officeart/2005/8/layout/vProcess5"/>
    <dgm:cxn modelId="{BA51581C-A0C1-414A-9911-60DE09B4C673}" type="presParOf" srcId="{5C36C93D-4549-491B-88EC-06C3251F34ED}" destId="{BAD3CEA0-3177-45D2-B7DD-478929823B64}" srcOrd="0" destOrd="0" presId="urn:microsoft.com/office/officeart/2005/8/layout/vProcess5"/>
    <dgm:cxn modelId="{447A5637-CD88-41CC-A857-C6602F673624}" type="presParOf" srcId="{5C36C93D-4549-491B-88EC-06C3251F34ED}" destId="{ED1AC40D-8EF7-4662-8A4C-0978F5A01019}" srcOrd="1" destOrd="0" presId="urn:microsoft.com/office/officeart/2005/8/layout/vProcess5"/>
    <dgm:cxn modelId="{15BA7D20-CB54-4032-B536-9847AE688943}" type="presParOf" srcId="{5C36C93D-4549-491B-88EC-06C3251F34ED}" destId="{C8E2663F-BB31-444F-B03D-A9CCF116693F}" srcOrd="2" destOrd="0" presId="urn:microsoft.com/office/officeart/2005/8/layout/vProcess5"/>
    <dgm:cxn modelId="{C106CB40-7FDE-4579-8C14-5863E75C2BF7}" type="presParOf" srcId="{5C36C93D-4549-491B-88EC-06C3251F34ED}" destId="{6B386026-34DA-4B2B-BD86-6D429C44906B}" srcOrd="3" destOrd="0" presId="urn:microsoft.com/office/officeart/2005/8/layout/vProcess5"/>
    <dgm:cxn modelId="{F9AB179B-CE6B-46F2-9A2B-2DBD46010C3B}" type="presParOf" srcId="{5C36C93D-4549-491B-88EC-06C3251F34ED}" destId="{EDDAB6ED-49E0-4D82-AACD-ACBBEDA94625}" srcOrd="4" destOrd="0" presId="urn:microsoft.com/office/officeart/2005/8/layout/vProcess5"/>
    <dgm:cxn modelId="{AE95CB33-C3BD-44C4-AF5F-E20303234AB4}" type="presParOf" srcId="{5C36C93D-4549-491B-88EC-06C3251F34ED}" destId="{607CD437-33BA-495D-9F73-9507ACE21617}" srcOrd="5" destOrd="0" presId="urn:microsoft.com/office/officeart/2005/8/layout/vProcess5"/>
    <dgm:cxn modelId="{1569B190-2E2F-4C6E-81C3-EE9AF3CC72D3}" type="presParOf" srcId="{5C36C93D-4549-491B-88EC-06C3251F34ED}" destId="{45D40566-24A9-4F78-A9D3-D9231A2A794B}" srcOrd="6" destOrd="0" presId="urn:microsoft.com/office/officeart/2005/8/layout/vProcess5"/>
    <dgm:cxn modelId="{E9A55639-0B02-4BB0-8400-33D769B27B6D}" type="presParOf" srcId="{5C36C93D-4549-491B-88EC-06C3251F34ED}" destId="{6FAB9765-E2D9-4004-B635-3BB3D7D3B28E}" srcOrd="7" destOrd="0" presId="urn:microsoft.com/office/officeart/2005/8/layout/vProcess5"/>
    <dgm:cxn modelId="{12BDF190-CD97-4F54-A136-6D17BF5EF84D}" type="presParOf" srcId="{5C36C93D-4549-491B-88EC-06C3251F34ED}" destId="{48F04CE6-B012-428F-8EBB-56F4C54B9901}" srcOrd="8" destOrd="0" presId="urn:microsoft.com/office/officeart/2005/8/layout/vProcess5"/>
    <dgm:cxn modelId="{4F80878F-1453-497B-AD1A-DDE0DDE3CE14}" type="presParOf" srcId="{5C36C93D-4549-491B-88EC-06C3251F34ED}" destId="{86ADA445-18F6-4932-AF16-C944CC37460A}" srcOrd="9" destOrd="0" presId="urn:microsoft.com/office/officeart/2005/8/layout/vProcess5"/>
    <dgm:cxn modelId="{30B4964A-CAD1-41F3-8578-4CFDF48BE48B}" type="presParOf" srcId="{5C36C93D-4549-491B-88EC-06C3251F34ED}" destId="{3993D655-D992-4A7C-ABAE-CC44553730CE}" srcOrd="10" destOrd="0" presId="urn:microsoft.com/office/officeart/2005/8/layout/vProcess5"/>
    <dgm:cxn modelId="{5EA3BEFA-84E8-45C0-9990-A91A5997FF94}" type="presParOf" srcId="{5C36C93D-4549-491B-88EC-06C3251F34ED}" destId="{97D5AF55-13C1-493F-8179-10566EE47B51}" srcOrd="11" destOrd="0" presId="urn:microsoft.com/office/officeart/2005/8/layout/vProcess5"/>
    <dgm:cxn modelId="{3DF6B327-3613-4A4B-8047-4B5A95B3266D}" type="presParOf" srcId="{5C36C93D-4549-491B-88EC-06C3251F34ED}" destId="{ED96F99A-90C1-4155-A3E1-00DA73A82E36}" srcOrd="12" destOrd="0" presId="urn:microsoft.com/office/officeart/2005/8/layout/vProcess5"/>
    <dgm:cxn modelId="{248D012F-78E6-4853-9819-244A37F41775}" type="presParOf" srcId="{5C36C93D-4549-491B-88EC-06C3251F34ED}" destId="{3FEBF178-2CEF-40AA-BDFA-8BCCA2E3A5CE}" srcOrd="13" destOrd="0" presId="urn:microsoft.com/office/officeart/2005/8/layout/vProcess5"/>
    <dgm:cxn modelId="{0F0BF9D0-F18B-4D0D-B209-F2259C7F728A}" type="presParOf" srcId="{5C36C93D-4549-491B-88EC-06C3251F34ED}" destId="{23E2659A-11B3-4B03-A8C6-FAB8F955E1A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AC40D-8EF7-4662-8A4C-0978F5A01019}">
      <dsp:nvSpPr>
        <dsp:cNvPr id="0" name=""/>
        <dsp:cNvSpPr/>
      </dsp:nvSpPr>
      <dsp:spPr>
        <a:xfrm>
          <a:off x="0" y="0"/>
          <a:ext cx="2919617" cy="70774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are pioneers in offering such a service in the kingdom</a:t>
          </a:r>
        </a:p>
      </dsp:txBody>
      <dsp:txXfrm>
        <a:off x="20729" y="20729"/>
        <a:ext cx="2073098" cy="666287"/>
      </dsp:txXfrm>
    </dsp:sp>
    <dsp:sp modelId="{C8E2663F-BB31-444F-B03D-A9CCF116693F}">
      <dsp:nvSpPr>
        <dsp:cNvPr id="0" name=""/>
        <dsp:cNvSpPr/>
      </dsp:nvSpPr>
      <dsp:spPr>
        <a:xfrm>
          <a:off x="218023" y="806043"/>
          <a:ext cx="2919617" cy="70774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Our only competitor is the traditional driving school</a:t>
          </a:r>
        </a:p>
      </dsp:txBody>
      <dsp:txXfrm>
        <a:off x="238752" y="826772"/>
        <a:ext cx="2200101" cy="666287"/>
      </dsp:txXfrm>
    </dsp:sp>
    <dsp:sp modelId="{6B386026-34DA-4B2B-BD86-6D429C44906B}">
      <dsp:nvSpPr>
        <dsp:cNvPr id="0" name=""/>
        <dsp:cNvSpPr/>
      </dsp:nvSpPr>
      <dsp:spPr>
        <a:xfrm>
          <a:off x="436046" y="1612087"/>
          <a:ext cx="2919617" cy="70774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Even internationally, there’s only one similar service in the US (My Drive Guru)</a:t>
          </a:r>
        </a:p>
      </dsp:txBody>
      <dsp:txXfrm>
        <a:off x="456775" y="1632816"/>
        <a:ext cx="2200101" cy="666287"/>
      </dsp:txXfrm>
    </dsp:sp>
    <dsp:sp modelId="{EDDAB6ED-49E0-4D82-AACD-ACBBEDA94625}">
      <dsp:nvSpPr>
        <dsp:cNvPr id="0" name=""/>
        <dsp:cNvSpPr/>
      </dsp:nvSpPr>
      <dsp:spPr>
        <a:xfrm>
          <a:off x="654070" y="2418130"/>
          <a:ext cx="2919617" cy="70774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People trust the traditional school because there’s no alternative. </a:t>
          </a:r>
        </a:p>
      </dsp:txBody>
      <dsp:txXfrm>
        <a:off x="674799" y="2438859"/>
        <a:ext cx="2200101" cy="666287"/>
      </dsp:txXfrm>
    </dsp:sp>
    <dsp:sp modelId="{607CD437-33BA-495D-9F73-9507ACE21617}">
      <dsp:nvSpPr>
        <dsp:cNvPr id="0" name=""/>
        <dsp:cNvSpPr/>
      </dsp:nvSpPr>
      <dsp:spPr>
        <a:xfrm>
          <a:off x="872093" y="3224174"/>
          <a:ext cx="2919617" cy="70774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are cooperating with the Traffic Police &amp; licensed by MOI</a:t>
          </a:r>
        </a:p>
      </dsp:txBody>
      <dsp:txXfrm>
        <a:off x="892822" y="3244903"/>
        <a:ext cx="2200101" cy="666287"/>
      </dsp:txXfrm>
    </dsp:sp>
    <dsp:sp modelId="{45D40566-24A9-4F78-A9D3-D9231A2A794B}">
      <dsp:nvSpPr>
        <dsp:cNvPr id="0" name=""/>
        <dsp:cNvSpPr/>
      </dsp:nvSpPr>
      <dsp:spPr>
        <a:xfrm>
          <a:off x="2459582" y="517047"/>
          <a:ext cx="460034" cy="460034"/>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563090" y="517047"/>
        <a:ext cx="253018" cy="346176"/>
      </dsp:txXfrm>
    </dsp:sp>
    <dsp:sp modelId="{6FAB9765-E2D9-4004-B635-3BB3D7D3B28E}">
      <dsp:nvSpPr>
        <dsp:cNvPr id="0" name=""/>
        <dsp:cNvSpPr/>
      </dsp:nvSpPr>
      <dsp:spPr>
        <a:xfrm>
          <a:off x="2677606" y="1323091"/>
          <a:ext cx="460034" cy="460034"/>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781114" y="1323091"/>
        <a:ext cx="253018" cy="346176"/>
      </dsp:txXfrm>
    </dsp:sp>
    <dsp:sp modelId="{48F04CE6-B012-428F-8EBB-56F4C54B9901}">
      <dsp:nvSpPr>
        <dsp:cNvPr id="0" name=""/>
        <dsp:cNvSpPr/>
      </dsp:nvSpPr>
      <dsp:spPr>
        <a:xfrm>
          <a:off x="2895629" y="2117338"/>
          <a:ext cx="460034" cy="460034"/>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999137" y="2117338"/>
        <a:ext cx="253018" cy="346176"/>
      </dsp:txXfrm>
    </dsp:sp>
    <dsp:sp modelId="{86ADA445-18F6-4932-AF16-C944CC37460A}">
      <dsp:nvSpPr>
        <dsp:cNvPr id="0" name=""/>
        <dsp:cNvSpPr/>
      </dsp:nvSpPr>
      <dsp:spPr>
        <a:xfrm>
          <a:off x="3113652" y="2931246"/>
          <a:ext cx="460034" cy="460034"/>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217160" y="2931246"/>
        <a:ext cx="253018" cy="3461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10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9322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29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3105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440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6460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1401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257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7215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3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9/16/2019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6982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A544F-8C5D-4058-9FD7-C56E8CA16448}"/>
              </a:ext>
            </a:extLst>
          </p:cNvPr>
          <p:cNvSpPr>
            <a:spLocks noGrp="1"/>
          </p:cNvSpPr>
          <p:nvPr>
            <p:ph type="ctrTitle"/>
          </p:nvPr>
        </p:nvSpPr>
        <p:spPr/>
        <p:txBody>
          <a:bodyPr/>
          <a:lstStyle/>
          <a:p>
            <a:r>
              <a:rPr lang="en-US"/>
              <a:t>Female experience in driving skills training</a:t>
            </a:r>
          </a:p>
        </p:txBody>
      </p:sp>
      <p:sp>
        <p:nvSpPr>
          <p:cNvPr id="3" name="Subtitle 2">
            <a:extLst>
              <a:ext uri="{FF2B5EF4-FFF2-40B4-BE49-F238E27FC236}">
                <a16:creationId xmlns:a16="http://schemas.microsoft.com/office/drawing/2014/main" id="{98E20FA2-48AF-44E2-BB4C-7E10B6C84FEE}"/>
              </a:ext>
            </a:extLst>
          </p:cNvPr>
          <p:cNvSpPr>
            <a:spLocks noGrp="1"/>
          </p:cNvSpPr>
          <p:nvPr>
            <p:ph type="subTitle" idx="1"/>
          </p:nvPr>
        </p:nvSpPr>
        <p:spPr/>
        <p:txBody>
          <a:bodyPr>
            <a:normAutofit lnSpcReduction="10000"/>
          </a:bodyPr>
          <a:lstStyle/>
          <a:p>
            <a:r>
              <a:rPr lang="en-US"/>
              <a:t>Sultan (Presentation Lead)</a:t>
            </a:r>
          </a:p>
          <a:p>
            <a:r>
              <a:rPr lang="en-US">
                <a:ea typeface="+mn-lt"/>
                <a:cs typeface="+mn-lt"/>
              </a:rPr>
              <a:t>Saqr   (Research Lead)</a:t>
            </a:r>
            <a:br>
              <a:rPr lang="en-US"/>
            </a:br>
            <a:r>
              <a:rPr lang="en-US"/>
              <a:t>Khalid (Research Lead)</a:t>
            </a:r>
            <a:br>
              <a:rPr lang="en-US"/>
            </a:br>
            <a:r>
              <a:rPr lang="en-US"/>
              <a:t>Afnan  (Design Lead)</a:t>
            </a:r>
            <a:br>
              <a:rPr lang="en-US">
                <a:ea typeface="+mn-lt"/>
                <a:cs typeface="+mn-lt"/>
              </a:rPr>
            </a:br>
            <a:r>
              <a:rPr lang="en-US">
                <a:ea typeface="+mn-lt"/>
                <a:cs typeface="+mn-lt"/>
              </a:rPr>
              <a:t>Nada  (Product Manager)</a:t>
            </a:r>
          </a:p>
        </p:txBody>
      </p:sp>
    </p:spTree>
    <p:extLst>
      <p:ext uri="{BB962C8B-B14F-4D97-AF65-F5344CB8AC3E}">
        <p14:creationId xmlns:p14="http://schemas.microsoft.com/office/powerpoint/2010/main" val="1667600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8E15-4BFB-40CD-83AF-F473B78376D9}"/>
              </a:ext>
            </a:extLst>
          </p:cNvPr>
          <p:cNvSpPr>
            <a:spLocks noGrp="1"/>
          </p:cNvSpPr>
          <p:nvPr>
            <p:ph type="title"/>
          </p:nvPr>
        </p:nvSpPr>
        <p:spPr/>
        <p:txBody>
          <a:bodyPr/>
          <a:lstStyle/>
          <a:p>
            <a:r>
              <a:rPr lang="en-US">
                <a:ea typeface="+mj-lt"/>
                <a:cs typeface="+mj-lt"/>
              </a:rPr>
              <a:t>U DRIVE VS DRIVING SCHOOL</a:t>
            </a:r>
          </a:p>
        </p:txBody>
      </p:sp>
      <p:sp>
        <p:nvSpPr>
          <p:cNvPr id="5" name="Text Placeholder 4">
            <a:extLst>
              <a:ext uri="{FF2B5EF4-FFF2-40B4-BE49-F238E27FC236}">
                <a16:creationId xmlns:a16="http://schemas.microsoft.com/office/drawing/2014/main" id="{8661F1E1-AE61-4FF7-A338-75A854CC37A2}"/>
              </a:ext>
            </a:extLst>
          </p:cNvPr>
          <p:cNvSpPr>
            <a:spLocks noGrp="1"/>
          </p:cNvSpPr>
          <p:nvPr>
            <p:ph type="body" sz="quarter" idx="3"/>
          </p:nvPr>
        </p:nvSpPr>
        <p:spPr>
          <a:xfrm>
            <a:off x="5990888" y="2179636"/>
            <a:ext cx="4754880" cy="822960"/>
          </a:xfrm>
        </p:spPr>
        <p:txBody>
          <a:bodyPr/>
          <a:lstStyle/>
          <a:p>
            <a:r>
              <a:rPr lang="en-US"/>
              <a:t>U Drive</a:t>
            </a:r>
          </a:p>
        </p:txBody>
      </p:sp>
      <p:sp>
        <p:nvSpPr>
          <p:cNvPr id="6" name="Content Placeholder 5">
            <a:extLst>
              <a:ext uri="{FF2B5EF4-FFF2-40B4-BE49-F238E27FC236}">
                <a16:creationId xmlns:a16="http://schemas.microsoft.com/office/drawing/2014/main" id="{54ECB831-19FC-4952-B077-DD6E6C438EB9}"/>
              </a:ext>
            </a:extLst>
          </p:cNvPr>
          <p:cNvSpPr>
            <a:spLocks noGrp="1"/>
          </p:cNvSpPr>
          <p:nvPr>
            <p:ph sz="quarter" idx="4"/>
          </p:nvPr>
        </p:nvSpPr>
        <p:spPr/>
        <p:txBody>
          <a:bodyPr vert="horz" lIns="45720" tIns="45720" rIns="45720" bIns="45720" rtlCol="0" anchor="t">
            <a:normAutofit/>
          </a:bodyPr>
          <a:lstStyle/>
          <a:p>
            <a:r>
              <a:rPr lang="en-US"/>
              <a:t>Affordable prices</a:t>
            </a:r>
          </a:p>
          <a:p>
            <a:r>
              <a:rPr lang="en-US"/>
              <a:t>Flexible time &amp; date</a:t>
            </a:r>
          </a:p>
          <a:p>
            <a:r>
              <a:rPr lang="en-US"/>
              <a:t>Start immediately after signing up</a:t>
            </a:r>
          </a:p>
          <a:p>
            <a:r>
              <a:rPr lang="en-US"/>
              <a:t>We will make sure you pass ;)</a:t>
            </a:r>
          </a:p>
        </p:txBody>
      </p:sp>
      <p:sp>
        <p:nvSpPr>
          <p:cNvPr id="3" name="Text Placeholder 2">
            <a:extLst>
              <a:ext uri="{FF2B5EF4-FFF2-40B4-BE49-F238E27FC236}">
                <a16:creationId xmlns:a16="http://schemas.microsoft.com/office/drawing/2014/main" id="{A2384A57-D6F6-4C94-A082-0EB7A39557D9}"/>
              </a:ext>
            </a:extLst>
          </p:cNvPr>
          <p:cNvSpPr>
            <a:spLocks noGrp="1"/>
          </p:cNvSpPr>
          <p:nvPr>
            <p:ph type="body" idx="1"/>
          </p:nvPr>
        </p:nvSpPr>
        <p:spPr>
          <a:xfrm>
            <a:off x="1024128" y="2179636"/>
            <a:ext cx="4754880" cy="822960"/>
          </a:xfrm>
        </p:spPr>
        <p:txBody>
          <a:bodyPr/>
          <a:lstStyle/>
          <a:p>
            <a:r>
              <a:rPr lang="en-US"/>
              <a:t>Driving School</a:t>
            </a:r>
          </a:p>
        </p:txBody>
      </p:sp>
      <p:sp>
        <p:nvSpPr>
          <p:cNvPr id="4" name="Content Placeholder 3">
            <a:extLst>
              <a:ext uri="{FF2B5EF4-FFF2-40B4-BE49-F238E27FC236}">
                <a16:creationId xmlns:a16="http://schemas.microsoft.com/office/drawing/2014/main" id="{9182C587-7531-45CA-A13B-93F7DC7E3A3E}"/>
              </a:ext>
            </a:extLst>
          </p:cNvPr>
          <p:cNvSpPr>
            <a:spLocks noGrp="1"/>
          </p:cNvSpPr>
          <p:nvPr>
            <p:ph sz="half" idx="2"/>
          </p:nvPr>
        </p:nvSpPr>
        <p:spPr/>
        <p:txBody>
          <a:bodyPr vert="horz" lIns="45720" tIns="45720" rIns="45720" bIns="45720" rtlCol="0" anchor="t">
            <a:normAutofit/>
          </a:bodyPr>
          <a:lstStyle/>
          <a:p>
            <a:r>
              <a:rPr lang="en-US"/>
              <a:t>VERY expensive</a:t>
            </a:r>
          </a:p>
          <a:p>
            <a:r>
              <a:rPr lang="en-US"/>
              <a:t>No time flexibility</a:t>
            </a:r>
          </a:p>
          <a:p>
            <a:r>
              <a:rPr lang="en-US"/>
              <a:t>Long wait times (ugh)</a:t>
            </a:r>
          </a:p>
          <a:p>
            <a:r>
              <a:rPr lang="en-US"/>
              <a:t>Repeat same process if failed the test </a:t>
            </a:r>
          </a:p>
          <a:p>
            <a:endParaRPr lang="en-US"/>
          </a:p>
        </p:txBody>
      </p:sp>
      <p:pic>
        <p:nvPicPr>
          <p:cNvPr id="9" name="Graphic 9" descr="Crying face with solid fill">
            <a:extLst>
              <a:ext uri="{FF2B5EF4-FFF2-40B4-BE49-F238E27FC236}">
                <a16:creationId xmlns:a16="http://schemas.microsoft.com/office/drawing/2014/main" id="{6FEE534B-606E-4657-872E-A24B06F05D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593" y="4955875"/>
            <a:ext cx="914400" cy="842513"/>
          </a:xfrm>
          <a:prstGeom prst="rect">
            <a:avLst/>
          </a:prstGeom>
        </p:spPr>
      </p:pic>
      <p:pic>
        <p:nvPicPr>
          <p:cNvPr id="11" name="Graphic 11" descr="Smiling face with solid fill">
            <a:extLst>
              <a:ext uri="{FF2B5EF4-FFF2-40B4-BE49-F238E27FC236}">
                <a16:creationId xmlns:a16="http://schemas.microsoft.com/office/drawing/2014/main" id="{68CA9E02-0845-40BE-946E-16F0269998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8913" y="4883989"/>
            <a:ext cx="914400" cy="914400"/>
          </a:xfrm>
          <a:prstGeom prst="rect">
            <a:avLst/>
          </a:prstGeom>
        </p:spPr>
      </p:pic>
    </p:spTree>
    <p:extLst>
      <p:ext uri="{BB962C8B-B14F-4D97-AF65-F5344CB8AC3E}">
        <p14:creationId xmlns:p14="http://schemas.microsoft.com/office/powerpoint/2010/main" val="57150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E422-ED5F-40FF-A958-A0FFCED28F2E}"/>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Our user flow</a:t>
            </a:r>
          </a:p>
        </p:txBody>
      </p:sp>
      <p:cxnSp>
        <p:nvCxnSpPr>
          <p:cNvPr id="47" name="Straight Connector 4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screenshot of a social media post&#10;&#10;Description generated with very high confidence">
            <a:extLst>
              <a:ext uri="{FF2B5EF4-FFF2-40B4-BE49-F238E27FC236}">
                <a16:creationId xmlns:a16="http://schemas.microsoft.com/office/drawing/2014/main" id="{9E07793D-B592-4199-B002-2762DB40A618}"/>
              </a:ext>
            </a:extLst>
          </p:cNvPr>
          <p:cNvPicPr>
            <a:picLocks noChangeAspect="1"/>
          </p:cNvPicPr>
          <p:nvPr/>
        </p:nvPicPr>
        <p:blipFill>
          <a:blip r:embed="rId2"/>
          <a:stretch>
            <a:fillRect/>
          </a:stretch>
        </p:blipFill>
        <p:spPr>
          <a:xfrm>
            <a:off x="6362530" y="60512"/>
            <a:ext cx="2996793" cy="6697755"/>
          </a:xfrm>
          <a:prstGeom prst="rect">
            <a:avLst/>
          </a:prstGeom>
        </p:spPr>
      </p:pic>
    </p:spTree>
    <p:extLst>
      <p:ext uri="{BB962C8B-B14F-4D97-AF65-F5344CB8AC3E}">
        <p14:creationId xmlns:p14="http://schemas.microsoft.com/office/powerpoint/2010/main" val="127719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277E422-ED5F-40FF-A958-A0FFCED28F2E}"/>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t>Users feedback</a:t>
            </a:r>
          </a:p>
        </p:txBody>
      </p:sp>
      <p:sp useBgFill="1">
        <p:nvSpPr>
          <p:cNvPr id="58" name="Rectangle 57">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screenshot of a social media post&#10;&#10;Description generated with very high confidence">
            <a:extLst>
              <a:ext uri="{FF2B5EF4-FFF2-40B4-BE49-F238E27FC236}">
                <a16:creationId xmlns:a16="http://schemas.microsoft.com/office/drawing/2014/main" id="{B8D0CFD3-4035-4B60-BB45-EF6C705E2CC7}"/>
              </a:ext>
            </a:extLst>
          </p:cNvPr>
          <p:cNvPicPr>
            <a:picLocks noChangeAspect="1"/>
          </p:cNvPicPr>
          <p:nvPr/>
        </p:nvPicPr>
        <p:blipFill>
          <a:blip r:embed="rId2"/>
          <a:stretch>
            <a:fillRect/>
          </a:stretch>
        </p:blipFill>
        <p:spPr>
          <a:xfrm>
            <a:off x="1252180" y="276226"/>
            <a:ext cx="2828705" cy="6322358"/>
          </a:xfrm>
          <a:prstGeom prst="rect">
            <a:avLst/>
          </a:prstGeom>
        </p:spPr>
      </p:pic>
      <p:cxnSp>
        <p:nvCxnSpPr>
          <p:cNvPr id="8" name="Straight Arrow Connector 7">
            <a:extLst>
              <a:ext uri="{FF2B5EF4-FFF2-40B4-BE49-F238E27FC236}">
                <a16:creationId xmlns:a16="http://schemas.microsoft.com/office/drawing/2014/main" id="{7E265674-7BFD-4179-BAEC-B2AA5CC40F90}"/>
              </a:ext>
            </a:extLst>
          </p:cNvPr>
          <p:cNvCxnSpPr/>
          <p:nvPr/>
        </p:nvCxnSpPr>
        <p:spPr>
          <a:xfrm flipH="1">
            <a:off x="3017746" y="887507"/>
            <a:ext cx="3349436" cy="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AD6BD2-737D-433B-8051-8723D801E2D4}"/>
              </a:ext>
            </a:extLst>
          </p:cNvPr>
          <p:cNvSpPr txBox="1"/>
          <p:nvPr/>
        </p:nvSpPr>
        <p:spPr>
          <a:xfrm>
            <a:off x="6416488" y="133723"/>
            <a:ext cx="5029199" cy="1808187"/>
          </a:xfrm>
          <a:prstGeom prst="rect">
            <a:avLst/>
          </a:prstGeom>
          <a:noFill/>
          <a:ln>
            <a:solidFill>
              <a:srgbClr val="FF000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200"/>
              </a:spcBef>
              <a:spcAft>
                <a:spcPts val="200"/>
              </a:spcAft>
            </a:pPr>
            <a:r>
              <a:rPr lang="en-US" sz="1700">
                <a:latin typeface="TW Cen MT"/>
              </a:rPr>
              <a:t>- First diamond is wrong</a:t>
            </a:r>
            <a:endParaRPr lang="en-US" sz="1700">
              <a:ea typeface="+mn-lt"/>
              <a:cs typeface="+mn-lt"/>
            </a:endParaRPr>
          </a:p>
          <a:p>
            <a:pPr>
              <a:lnSpc>
                <a:spcPct val="90000"/>
              </a:lnSpc>
              <a:spcBef>
                <a:spcPts val="1200"/>
              </a:spcBef>
              <a:spcAft>
                <a:spcPts val="200"/>
              </a:spcAft>
            </a:pPr>
            <a:r>
              <a:rPr lang="en-US" sz="1700">
                <a:latin typeface="TW Cen MT"/>
              </a:rPr>
              <a:t>- You have only one way so diamond isn't the best choice</a:t>
            </a:r>
          </a:p>
          <a:p>
            <a:pPr>
              <a:lnSpc>
                <a:spcPct val="90000"/>
              </a:lnSpc>
              <a:spcBef>
                <a:spcPts val="1200"/>
              </a:spcBef>
              <a:spcAft>
                <a:spcPts val="200"/>
              </a:spcAft>
            </a:pPr>
            <a:r>
              <a:rPr lang="en-US" sz="1700">
                <a:latin typeface="TW Cen MT"/>
                <a:ea typeface="+mn-lt"/>
                <a:cs typeface="+mn-lt"/>
              </a:rPr>
              <a:t>- Why diamond?? (Choose Account Type)</a:t>
            </a:r>
          </a:p>
          <a:p>
            <a:pPr>
              <a:lnSpc>
                <a:spcPct val="90000"/>
              </a:lnSpc>
              <a:spcBef>
                <a:spcPts val="1200"/>
              </a:spcBef>
              <a:spcAft>
                <a:spcPts val="200"/>
              </a:spcAft>
            </a:pPr>
            <a:r>
              <a:rPr lang="en-US" sz="1700">
                <a:latin typeface="TW Cen MT"/>
              </a:rPr>
              <a:t>- Well done but it's better if show the path for trainer</a:t>
            </a:r>
            <a:endParaRPr lang="en-US" sz="1700"/>
          </a:p>
        </p:txBody>
      </p:sp>
      <p:sp>
        <p:nvSpPr>
          <p:cNvPr id="25" name="TextBox 1">
            <a:extLst>
              <a:ext uri="{FF2B5EF4-FFF2-40B4-BE49-F238E27FC236}">
                <a16:creationId xmlns:a16="http://schemas.microsoft.com/office/drawing/2014/main" id="{DB17C62D-57C0-441C-B130-C6822DE39F07}"/>
              </a:ext>
            </a:extLst>
          </p:cNvPr>
          <p:cNvSpPr txBox="1"/>
          <p:nvPr/>
        </p:nvSpPr>
        <p:spPr>
          <a:xfrm>
            <a:off x="6344116" y="4666503"/>
            <a:ext cx="5090831" cy="646331"/>
          </a:xfrm>
          <a:prstGeom prst="rect">
            <a:avLst/>
          </a:prstGeom>
          <a:noFill/>
          <a:ln>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TW Cen MT"/>
              </a:rPr>
              <a:t>- Not clear in which screen I'am according to navigate</a:t>
            </a:r>
          </a:p>
          <a:p>
            <a:r>
              <a:rPr lang="en-US">
                <a:latin typeface="TW Cen MT"/>
              </a:rPr>
              <a:t>- Very Complicated</a:t>
            </a:r>
            <a:endParaRPr lang="en-US"/>
          </a:p>
        </p:txBody>
      </p:sp>
      <p:sp>
        <p:nvSpPr>
          <p:cNvPr id="27" name="Content Placeholder 3">
            <a:extLst>
              <a:ext uri="{FF2B5EF4-FFF2-40B4-BE49-F238E27FC236}">
                <a16:creationId xmlns:a16="http://schemas.microsoft.com/office/drawing/2014/main" id="{BA34CC78-C416-4DC3-8846-26AED48E45C6}"/>
              </a:ext>
            </a:extLst>
          </p:cNvPr>
          <p:cNvSpPr txBox="1">
            <a:spLocks/>
          </p:cNvSpPr>
          <p:nvPr/>
        </p:nvSpPr>
        <p:spPr>
          <a:xfrm>
            <a:off x="6430498" y="2075519"/>
            <a:ext cx="5023823" cy="416838"/>
          </a:xfrm>
          <a:prstGeom prst="rect">
            <a:avLst/>
          </a:prstGeom>
          <a:ln>
            <a:solidFill>
              <a:srgbClr val="FF0000"/>
            </a:solidFill>
          </a:ln>
        </p:spPr>
        <p:txBody>
          <a:bodyPr vert="horz" lIns="45720" tIns="45720" rIns="4572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700">
                <a:ea typeface="+mn-lt"/>
                <a:cs typeface="+mn-lt"/>
              </a:rPr>
              <a:t>- Sign-up for Package</a:t>
            </a:r>
            <a:endParaRPr lang="en-US" sz="1700"/>
          </a:p>
          <a:p>
            <a:endParaRPr lang="en-US" sz="1700"/>
          </a:p>
        </p:txBody>
      </p:sp>
      <p:sp>
        <p:nvSpPr>
          <p:cNvPr id="30" name="Content Placeholder 3">
            <a:extLst>
              <a:ext uri="{FF2B5EF4-FFF2-40B4-BE49-F238E27FC236}">
                <a16:creationId xmlns:a16="http://schemas.microsoft.com/office/drawing/2014/main" id="{85001E13-EB0A-465D-B6F7-98ED186F0915}"/>
              </a:ext>
            </a:extLst>
          </p:cNvPr>
          <p:cNvSpPr txBox="1">
            <a:spLocks/>
          </p:cNvSpPr>
          <p:nvPr/>
        </p:nvSpPr>
        <p:spPr>
          <a:xfrm>
            <a:off x="6416022" y="2637212"/>
            <a:ext cx="5023823" cy="652162"/>
          </a:xfrm>
          <a:prstGeom prst="rect">
            <a:avLst/>
          </a:prstGeom>
          <a:ln>
            <a:solidFill>
              <a:srgbClr val="C00000"/>
            </a:solidFill>
          </a:ln>
        </p:spPr>
        <p:txBody>
          <a:bodyPr vert="horz" lIns="45720" tIns="45720" rIns="4572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700">
                <a:ea typeface="+mn-lt"/>
                <a:cs typeface="+mn-lt"/>
              </a:rPr>
              <a:t>- I think pick date/time will different according to training method</a:t>
            </a:r>
            <a:endParaRPr lang="en-US" sz="1700"/>
          </a:p>
          <a:p>
            <a:endParaRPr lang="en-US" sz="1700"/>
          </a:p>
          <a:p>
            <a:endParaRPr lang="en-US" sz="1700"/>
          </a:p>
          <a:p>
            <a:endParaRPr lang="en-US" sz="1700"/>
          </a:p>
        </p:txBody>
      </p:sp>
      <p:cxnSp>
        <p:nvCxnSpPr>
          <p:cNvPr id="34" name="Straight Arrow Connector 33">
            <a:extLst>
              <a:ext uri="{FF2B5EF4-FFF2-40B4-BE49-F238E27FC236}">
                <a16:creationId xmlns:a16="http://schemas.microsoft.com/office/drawing/2014/main" id="{47B5F9A2-3746-4F1A-A1AF-DAB3311F227C}"/>
              </a:ext>
            </a:extLst>
          </p:cNvPr>
          <p:cNvCxnSpPr>
            <a:cxnSpLocks/>
          </p:cNvCxnSpPr>
          <p:nvPr/>
        </p:nvCxnSpPr>
        <p:spPr>
          <a:xfrm flipH="1">
            <a:off x="3787683" y="2308320"/>
            <a:ext cx="2555686" cy="300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CE71B4-47C6-43E4-A26B-3023032BE753}"/>
              </a:ext>
            </a:extLst>
          </p:cNvPr>
          <p:cNvCxnSpPr>
            <a:cxnSpLocks/>
          </p:cNvCxnSpPr>
          <p:nvPr/>
        </p:nvCxnSpPr>
        <p:spPr>
          <a:xfrm flipH="1">
            <a:off x="3224121" y="2983008"/>
            <a:ext cx="3158936" cy="4829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3">
            <a:extLst>
              <a:ext uri="{FF2B5EF4-FFF2-40B4-BE49-F238E27FC236}">
                <a16:creationId xmlns:a16="http://schemas.microsoft.com/office/drawing/2014/main" id="{E285500E-8F45-4C64-B5F1-594D286AEDA1}"/>
              </a:ext>
            </a:extLst>
          </p:cNvPr>
          <p:cNvSpPr txBox="1">
            <a:spLocks/>
          </p:cNvSpPr>
          <p:nvPr/>
        </p:nvSpPr>
        <p:spPr>
          <a:xfrm>
            <a:off x="6422560" y="3356724"/>
            <a:ext cx="5023823" cy="607338"/>
          </a:xfrm>
          <a:prstGeom prst="rect">
            <a:avLst/>
          </a:prstGeom>
          <a:ln>
            <a:solidFill>
              <a:srgbClr val="FF0000"/>
            </a:solidFill>
          </a:ln>
        </p:spPr>
        <p:txBody>
          <a:bodyPr vert="horz" lIns="45720" tIns="45720" rIns="4572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700">
                <a:latin typeface="TW Cen MT"/>
                <a:ea typeface="+mn-lt"/>
                <a:cs typeface="+mn-lt"/>
              </a:rPr>
              <a:t>- The waiting and arriving of the trainer don't happen within the website so don't </a:t>
            </a:r>
            <a:r>
              <a:rPr lang="en-US" sz="1700">
                <a:latin typeface="TW Cen MT"/>
              </a:rPr>
              <a:t>include!</a:t>
            </a:r>
            <a:endParaRPr lang="en-US"/>
          </a:p>
        </p:txBody>
      </p:sp>
      <p:cxnSp>
        <p:nvCxnSpPr>
          <p:cNvPr id="38" name="Straight Arrow Connector 37">
            <a:extLst>
              <a:ext uri="{FF2B5EF4-FFF2-40B4-BE49-F238E27FC236}">
                <a16:creationId xmlns:a16="http://schemas.microsoft.com/office/drawing/2014/main" id="{EF2C9827-0F19-4B61-ACE3-C64A4F58A8BE}"/>
              </a:ext>
            </a:extLst>
          </p:cNvPr>
          <p:cNvCxnSpPr>
            <a:cxnSpLocks/>
          </p:cNvCxnSpPr>
          <p:nvPr/>
        </p:nvCxnSpPr>
        <p:spPr>
          <a:xfrm flipH="1">
            <a:off x="4184558" y="3610070"/>
            <a:ext cx="2214374" cy="1054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3">
            <a:extLst>
              <a:ext uri="{FF2B5EF4-FFF2-40B4-BE49-F238E27FC236}">
                <a16:creationId xmlns:a16="http://schemas.microsoft.com/office/drawing/2014/main" id="{4D58EBC7-5E64-401E-B9E8-BC0C086BDF01}"/>
              </a:ext>
            </a:extLst>
          </p:cNvPr>
          <p:cNvSpPr txBox="1">
            <a:spLocks/>
          </p:cNvSpPr>
          <p:nvPr/>
        </p:nvSpPr>
        <p:spPr>
          <a:xfrm>
            <a:off x="6375868" y="3982386"/>
            <a:ext cx="5023823" cy="605470"/>
          </a:xfrm>
          <a:prstGeom prst="rect">
            <a:avLst/>
          </a:prstGeom>
          <a:ln>
            <a:solidFill>
              <a:srgbClr val="FF0000"/>
            </a:solidFill>
          </a:ln>
        </p:spPr>
        <p:txBody>
          <a:bodyPr vert="horz" lIns="45720" tIns="45720" rIns="4572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700">
                <a:ea typeface="+mn-lt"/>
                <a:cs typeface="+mn-lt"/>
              </a:rPr>
              <a:t>- Training location is important</a:t>
            </a:r>
            <a:endParaRPr lang="en-US" sz="1700"/>
          </a:p>
          <a:p>
            <a:r>
              <a:rPr lang="en-US" sz="1700">
                <a:ea typeface="+mn-lt"/>
                <a:cs typeface="+mn-lt"/>
              </a:rPr>
              <a:t>- Do I have the choice to pick my car or the trainers car?</a:t>
            </a:r>
            <a:endParaRPr lang="en-US" sz="1700"/>
          </a:p>
          <a:p>
            <a:endParaRPr lang="en-US" sz="1700"/>
          </a:p>
          <a:p>
            <a:endParaRPr lang="en-US" sz="1700"/>
          </a:p>
        </p:txBody>
      </p:sp>
    </p:spTree>
    <p:extLst>
      <p:ext uri="{BB962C8B-B14F-4D97-AF65-F5344CB8AC3E}">
        <p14:creationId xmlns:p14="http://schemas.microsoft.com/office/powerpoint/2010/main" val="15544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7" grpId="0" animBg="1"/>
      <p:bldP spid="30" grpId="0" animBg="1"/>
      <p:bldP spid="36"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E422-ED5F-40FF-A958-A0FFCED28F2E}"/>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Our user flow</a:t>
            </a:r>
          </a:p>
        </p:txBody>
      </p:sp>
      <p:cxnSp>
        <p:nvCxnSpPr>
          <p:cNvPr id="47" name="Straight Connector 4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A close up of text on a white background&#10;&#10;Description generated with high confidence">
            <a:extLst>
              <a:ext uri="{FF2B5EF4-FFF2-40B4-BE49-F238E27FC236}">
                <a16:creationId xmlns:a16="http://schemas.microsoft.com/office/drawing/2014/main" id="{8CB141C3-2FA6-445C-9104-3C3F8D6507F2}"/>
              </a:ext>
            </a:extLst>
          </p:cNvPr>
          <p:cNvPicPr>
            <a:picLocks noChangeAspect="1"/>
          </p:cNvPicPr>
          <p:nvPr/>
        </p:nvPicPr>
        <p:blipFill>
          <a:blip r:embed="rId2"/>
          <a:stretch>
            <a:fillRect/>
          </a:stretch>
        </p:blipFill>
        <p:spPr>
          <a:xfrm>
            <a:off x="6384784" y="38100"/>
            <a:ext cx="2907463" cy="6742579"/>
          </a:xfrm>
          <a:prstGeom prst="rect">
            <a:avLst/>
          </a:prstGeom>
        </p:spPr>
      </p:pic>
    </p:spTree>
    <p:extLst>
      <p:ext uri="{BB962C8B-B14F-4D97-AF65-F5344CB8AC3E}">
        <p14:creationId xmlns:p14="http://schemas.microsoft.com/office/powerpoint/2010/main" val="3719078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6F0E6-49CC-4F30-AD2C-11817A0C22A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Card sort findings </a:t>
            </a:r>
          </a:p>
        </p:txBody>
      </p:sp>
      <p:pic>
        <p:nvPicPr>
          <p:cNvPr id="8" name="Content Placeholder 4">
            <a:extLst>
              <a:ext uri="{FF2B5EF4-FFF2-40B4-BE49-F238E27FC236}">
                <a16:creationId xmlns:a16="http://schemas.microsoft.com/office/drawing/2014/main" id="{08925B71-C80B-497D-B1C8-7DDC9B916546}"/>
              </a:ext>
            </a:extLst>
          </p:cNvPr>
          <p:cNvPicPr>
            <a:picLocks noChangeAspect="1"/>
          </p:cNvPicPr>
          <p:nvPr/>
        </p:nvPicPr>
        <p:blipFill>
          <a:blip r:embed="rId2"/>
          <a:stretch>
            <a:fillRect/>
          </a:stretch>
        </p:blipFill>
        <p:spPr>
          <a:xfrm>
            <a:off x="1613149" y="411957"/>
            <a:ext cx="8962653" cy="3965973"/>
          </a:xfrm>
          <a:prstGeom prst="rect">
            <a:avLst/>
          </a:prstGeom>
        </p:spPr>
      </p:pic>
      <p:cxnSp>
        <p:nvCxnSpPr>
          <p:cNvPr id="28" name="Straight Connector 27">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03230AB-7C57-452E-BE8C-E67A3B318282}"/>
              </a:ext>
            </a:extLst>
          </p:cNvPr>
          <p:cNvSpPr txBox="1">
            <a:spLocks/>
          </p:cNvSpPr>
          <p:nvPr/>
        </p:nvSpPr>
        <p:spPr>
          <a:xfrm>
            <a:off x="7420302" y="5036173"/>
            <a:ext cx="3019097" cy="135719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spc="200">
                <a:solidFill>
                  <a:srgbClr val="FFFFFF"/>
                </a:solidFill>
              </a:rPr>
              <a:t>Before</a:t>
            </a:r>
          </a:p>
        </p:txBody>
      </p:sp>
    </p:spTree>
    <p:extLst>
      <p:ext uri="{BB962C8B-B14F-4D97-AF65-F5344CB8AC3E}">
        <p14:creationId xmlns:p14="http://schemas.microsoft.com/office/powerpoint/2010/main" val="171588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9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2" name="Straight Connector 10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13" name="Rectangle 103">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6F0E6-49CC-4F30-AD2C-11817A0C22AC}"/>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Card sort findings </a:t>
            </a:r>
          </a:p>
        </p:txBody>
      </p:sp>
      <p:cxnSp>
        <p:nvCxnSpPr>
          <p:cNvPr id="114" name="Straight Connector 105">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32F0F80-4D82-485C-899E-81161A694651}"/>
              </a:ext>
            </a:extLst>
          </p:cNvPr>
          <p:cNvPicPr>
            <a:picLocks noChangeAspect="1"/>
          </p:cNvPicPr>
          <p:nvPr/>
        </p:nvPicPr>
        <p:blipFill>
          <a:blip r:embed="rId2"/>
          <a:stretch>
            <a:fillRect/>
          </a:stretch>
        </p:blipFill>
        <p:spPr>
          <a:xfrm>
            <a:off x="4361745" y="838737"/>
            <a:ext cx="7051272" cy="5180526"/>
          </a:xfrm>
          <a:prstGeom prst="rect">
            <a:avLst/>
          </a:prstGeom>
        </p:spPr>
      </p:pic>
      <p:sp>
        <p:nvSpPr>
          <p:cNvPr id="55" name="Title 1">
            <a:extLst>
              <a:ext uri="{FF2B5EF4-FFF2-40B4-BE49-F238E27FC236}">
                <a16:creationId xmlns:a16="http://schemas.microsoft.com/office/drawing/2014/main" id="{5689EF7A-0575-4FD4-AC25-571B8712B09C}"/>
              </a:ext>
            </a:extLst>
          </p:cNvPr>
          <p:cNvSpPr txBox="1">
            <a:spLocks/>
          </p:cNvSpPr>
          <p:nvPr/>
        </p:nvSpPr>
        <p:spPr>
          <a:xfrm>
            <a:off x="636805" y="3944793"/>
            <a:ext cx="1357843" cy="627208"/>
          </a:xfrm>
          <a:prstGeom prst="rect">
            <a:avLst/>
          </a:prstGeom>
        </p:spPr>
        <p:txBody>
          <a:bodyPr vert="horz" lIns="91440" tIns="45720" rIns="91440" bIns="45720" rtlCol="0" anchor="b">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sz="4400" spc="200"/>
              <a:t>After</a:t>
            </a:r>
          </a:p>
        </p:txBody>
      </p:sp>
    </p:spTree>
    <p:extLst>
      <p:ext uri="{BB962C8B-B14F-4D97-AF65-F5344CB8AC3E}">
        <p14:creationId xmlns:p14="http://schemas.microsoft.com/office/powerpoint/2010/main" val="349282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0111D605-A2E2-49F9-9896-C7B5A9BAF08A}"/>
              </a:ext>
            </a:extLst>
          </p:cNvPr>
          <p:cNvPicPr>
            <a:picLocks noGrp="1" noChangeAspect="1"/>
          </p:cNvPicPr>
          <p:nvPr>
            <p:ph sz="half" idx="2"/>
          </p:nvPr>
        </p:nvPicPr>
        <p:blipFill>
          <a:blip r:embed="rId2"/>
          <a:stretch>
            <a:fillRect/>
          </a:stretch>
        </p:blipFill>
        <p:spPr>
          <a:xfrm>
            <a:off x="4527350" y="981666"/>
            <a:ext cx="7224693" cy="5712548"/>
          </a:xfrm>
          <a:prstGeom prst="rect">
            <a:avLst/>
          </a:prstGeom>
        </p:spPr>
      </p:pic>
      <p:sp>
        <p:nvSpPr>
          <p:cNvPr id="8" name="Title 7">
            <a:extLst>
              <a:ext uri="{FF2B5EF4-FFF2-40B4-BE49-F238E27FC236}">
                <a16:creationId xmlns:a16="http://schemas.microsoft.com/office/drawing/2014/main" id="{BF749CD2-D79C-4A16-AF03-8C72199BF873}"/>
              </a:ext>
            </a:extLst>
          </p:cNvPr>
          <p:cNvSpPr>
            <a:spLocks noGrp="1"/>
          </p:cNvSpPr>
          <p:nvPr>
            <p:ph type="title"/>
          </p:nvPr>
        </p:nvSpPr>
        <p:spPr/>
        <p:txBody>
          <a:bodyPr/>
          <a:lstStyle/>
          <a:p>
            <a:r>
              <a:rPr lang="en-US"/>
              <a:t>Wireframes</a:t>
            </a:r>
          </a:p>
        </p:txBody>
      </p:sp>
      <p:pic>
        <p:nvPicPr>
          <p:cNvPr id="2" name="Picture 2">
            <a:extLst>
              <a:ext uri="{FF2B5EF4-FFF2-40B4-BE49-F238E27FC236}">
                <a16:creationId xmlns:a16="http://schemas.microsoft.com/office/drawing/2014/main" id="{415F6805-4FE2-4E53-9C6C-EF3971C1135D}"/>
              </a:ext>
            </a:extLst>
          </p:cNvPr>
          <p:cNvPicPr>
            <a:picLocks noChangeAspect="1"/>
          </p:cNvPicPr>
          <p:nvPr/>
        </p:nvPicPr>
        <p:blipFill>
          <a:blip r:embed="rId3"/>
          <a:stretch>
            <a:fillRect/>
          </a:stretch>
        </p:blipFill>
        <p:spPr>
          <a:xfrm>
            <a:off x="810768" y="2084832"/>
            <a:ext cx="3364992" cy="4606177"/>
          </a:xfrm>
          <a:prstGeom prst="rect">
            <a:avLst/>
          </a:prstGeom>
        </p:spPr>
      </p:pic>
    </p:spTree>
    <p:extLst>
      <p:ext uri="{BB962C8B-B14F-4D97-AF65-F5344CB8AC3E}">
        <p14:creationId xmlns:p14="http://schemas.microsoft.com/office/powerpoint/2010/main" val="266225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2256-4DEF-446B-9FC9-3855F6AB840A}"/>
              </a:ext>
            </a:extLst>
          </p:cNvPr>
          <p:cNvSpPr>
            <a:spLocks noGrp="1"/>
          </p:cNvSpPr>
          <p:nvPr>
            <p:ph type="title"/>
          </p:nvPr>
        </p:nvSpPr>
        <p:spPr/>
        <p:txBody>
          <a:bodyPr/>
          <a:lstStyle/>
          <a:p>
            <a:r>
              <a:rPr lang="en-US"/>
              <a:t>Wireframe and Usability test</a:t>
            </a:r>
          </a:p>
        </p:txBody>
      </p:sp>
      <p:sp>
        <p:nvSpPr>
          <p:cNvPr id="3" name="Content Placeholder 2">
            <a:extLst>
              <a:ext uri="{FF2B5EF4-FFF2-40B4-BE49-F238E27FC236}">
                <a16:creationId xmlns:a16="http://schemas.microsoft.com/office/drawing/2014/main" id="{E47CDFB6-FC1D-4779-B839-E0C7D13CF27A}"/>
              </a:ext>
            </a:extLst>
          </p:cNvPr>
          <p:cNvSpPr>
            <a:spLocks noGrp="1"/>
          </p:cNvSpPr>
          <p:nvPr>
            <p:ph sz="half" idx="1"/>
          </p:nvPr>
        </p:nvSpPr>
        <p:spPr>
          <a:xfrm>
            <a:off x="1024127" y="2115845"/>
            <a:ext cx="6982264" cy="3683050"/>
          </a:xfrm>
        </p:spPr>
        <p:txBody>
          <a:bodyPr vert="horz" lIns="45720" tIns="45720" rIns="45720" bIns="45720" rtlCol="0" anchor="ctr">
            <a:normAutofit/>
          </a:bodyPr>
          <a:lstStyle/>
          <a:p>
            <a:pPr marL="457200" indent="-457200">
              <a:buAutoNum type="arabicPeriod"/>
            </a:pPr>
            <a:r>
              <a:rPr lang="en-US">
                <a:ea typeface="+mn-lt"/>
                <a:cs typeface="+mn-lt"/>
              </a:rPr>
              <a:t>Welcome page was confusing</a:t>
            </a:r>
            <a:endParaRPr lang="en-US"/>
          </a:p>
          <a:p>
            <a:pPr marL="457200" indent="-457200">
              <a:buAutoNum type="arabicPeriod"/>
            </a:pPr>
            <a:r>
              <a:rPr lang="en-US">
                <a:ea typeface="+mn-lt"/>
                <a:cs typeface="+mn-lt"/>
              </a:rPr>
              <a:t>Navigator missing</a:t>
            </a:r>
            <a:endParaRPr lang="en-US"/>
          </a:p>
          <a:p>
            <a:pPr marL="457200" indent="-457200">
              <a:buAutoNum type="arabicPeriod"/>
            </a:pPr>
            <a:r>
              <a:rPr lang="en-US">
                <a:ea typeface="+mn-lt"/>
                <a:cs typeface="+mn-lt"/>
              </a:rPr>
              <a:t>Date &amp; Time should be combined</a:t>
            </a:r>
            <a:endParaRPr lang="en-US"/>
          </a:p>
          <a:p>
            <a:pPr marL="457200" indent="-457200">
              <a:buAutoNum type="arabicPeriod"/>
            </a:pPr>
            <a:r>
              <a:rPr lang="en-US">
                <a:ea typeface="+mn-lt"/>
                <a:cs typeface="+mn-lt"/>
              </a:rPr>
              <a:t>Confirmation page missing send </a:t>
            </a:r>
            <a:endParaRPr lang="en-US"/>
          </a:p>
          <a:p>
            <a:pPr marL="457200" indent="-457200">
              <a:buAutoNum type="arabicPeriod"/>
            </a:pPr>
            <a:r>
              <a:rPr lang="en-US">
                <a:ea typeface="+mn-lt"/>
                <a:cs typeface="+mn-lt"/>
              </a:rPr>
              <a:t>Add criteria to evaluation page</a:t>
            </a:r>
            <a:endParaRPr lang="en-US"/>
          </a:p>
          <a:p>
            <a:pPr marL="457200" indent="-457200">
              <a:buAutoNum type="arabicPeriod"/>
            </a:pPr>
            <a:r>
              <a:rPr lang="en-US">
                <a:ea typeface="+mn-lt"/>
                <a:cs typeface="+mn-lt"/>
              </a:rPr>
              <a:t>Confirmation/cancelation before payment</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636F17AD-1038-4A95-8220-4961A3BE5B7E}"/>
              </a:ext>
            </a:extLst>
          </p:cNvPr>
          <p:cNvPicPr>
            <a:picLocks noGrp="1" noChangeAspect="1"/>
          </p:cNvPicPr>
          <p:nvPr>
            <p:ph sz="half" idx="2"/>
          </p:nvPr>
        </p:nvPicPr>
        <p:blipFill>
          <a:blip r:embed="rId2"/>
          <a:stretch>
            <a:fillRect/>
          </a:stretch>
        </p:blipFill>
        <p:spPr>
          <a:xfrm>
            <a:off x="6582348" y="2084832"/>
            <a:ext cx="5296402" cy="4187853"/>
          </a:xfrm>
          <a:prstGeom prst="rect">
            <a:avLst/>
          </a:prstGeom>
        </p:spPr>
      </p:pic>
    </p:spTree>
    <p:extLst>
      <p:ext uri="{BB962C8B-B14F-4D97-AF65-F5344CB8AC3E}">
        <p14:creationId xmlns:p14="http://schemas.microsoft.com/office/powerpoint/2010/main" val="160565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2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30">
            <a:extLst>
              <a:ext uri="{FF2B5EF4-FFF2-40B4-BE49-F238E27FC236}">
                <a16:creationId xmlns:a16="http://schemas.microsoft.com/office/drawing/2014/main" id="{286BE877-8405-42B2-A8E4-BF4224E0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2">
            <a:extLst>
              <a:ext uri="{FF2B5EF4-FFF2-40B4-BE49-F238E27FC236}">
                <a16:creationId xmlns:a16="http://schemas.microsoft.com/office/drawing/2014/main" id="{4F4916F3-5270-48BF-8D54-7990F611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178"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C855A-768B-4074-AA7D-7DB0CA96610A}"/>
              </a:ext>
            </a:extLst>
          </p:cNvPr>
          <p:cNvSpPr>
            <a:spLocks noGrp="1"/>
          </p:cNvSpPr>
          <p:nvPr>
            <p:ph type="title"/>
          </p:nvPr>
        </p:nvSpPr>
        <p:spPr>
          <a:xfrm>
            <a:off x="7354454" y="640080"/>
            <a:ext cx="4208656" cy="3034857"/>
          </a:xfrm>
        </p:spPr>
        <p:txBody>
          <a:bodyPr vert="horz" lIns="91440" tIns="45720" rIns="91440" bIns="45720" rtlCol="0" anchor="b">
            <a:normAutofit/>
          </a:bodyPr>
          <a:lstStyle/>
          <a:p>
            <a:pPr algn="l"/>
            <a:r>
              <a:rPr lang="en-US" sz="4400" kern="1200" cap="all" spc="200" baseline="0">
                <a:solidFill>
                  <a:srgbClr val="FFFFFF"/>
                </a:solidFill>
                <a:latin typeface="+mj-lt"/>
                <a:ea typeface="+mj-ea"/>
                <a:cs typeface="+mj-cs"/>
              </a:rPr>
              <a:t>After the first usability test</a:t>
            </a:r>
          </a:p>
        </p:txBody>
      </p:sp>
      <p:pic>
        <p:nvPicPr>
          <p:cNvPr id="5" name="Picture 13">
            <a:extLst>
              <a:ext uri="{FF2B5EF4-FFF2-40B4-BE49-F238E27FC236}">
                <a16:creationId xmlns:a16="http://schemas.microsoft.com/office/drawing/2014/main" id="{FA588602-01B0-45AB-A2BE-F3E1066207E1}"/>
              </a:ext>
            </a:extLst>
          </p:cNvPr>
          <p:cNvPicPr>
            <a:picLocks noChangeAspect="1"/>
          </p:cNvPicPr>
          <p:nvPr/>
        </p:nvPicPr>
        <p:blipFill rotWithShape="1">
          <a:blip r:embed="rId2"/>
          <a:srcRect r="4622" b="-54"/>
          <a:stretch/>
        </p:blipFill>
        <p:spPr>
          <a:xfrm>
            <a:off x="118587" y="0"/>
            <a:ext cx="6387434" cy="6854817"/>
          </a:xfrm>
          <a:prstGeom prst="rect">
            <a:avLst/>
          </a:prstGeom>
        </p:spPr>
      </p:pic>
      <p:cxnSp>
        <p:nvCxnSpPr>
          <p:cNvPr id="46" name="Straight Connector 34">
            <a:extLst>
              <a:ext uri="{FF2B5EF4-FFF2-40B4-BE49-F238E27FC236}">
                <a16:creationId xmlns:a16="http://schemas.microsoft.com/office/drawing/2014/main" id="{F49244C8-BD6D-4309-8235-706CBF26E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6857"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07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38C43-FD89-496A-9780-052EACFA0489}"/>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Visuals</a:t>
            </a:r>
          </a:p>
        </p:txBody>
      </p:sp>
      <p:cxnSp>
        <p:nvCxnSpPr>
          <p:cNvPr id="20" name="Straight Connector 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A close up of a logo&#10;&#10;Description generated with very high confidence">
            <a:extLst>
              <a:ext uri="{FF2B5EF4-FFF2-40B4-BE49-F238E27FC236}">
                <a16:creationId xmlns:a16="http://schemas.microsoft.com/office/drawing/2014/main" id="{A95FB255-E9EF-41B5-A3F4-4F48A4BCD3BD}"/>
              </a:ext>
            </a:extLst>
          </p:cNvPr>
          <p:cNvPicPr>
            <a:picLocks noGrp="1" noChangeAspect="1"/>
          </p:cNvPicPr>
          <p:nvPr>
            <p:ph sz="half" idx="4294967295"/>
          </p:nvPr>
        </p:nvPicPr>
        <p:blipFill>
          <a:blip r:embed="rId2"/>
          <a:stretch>
            <a:fillRect/>
          </a:stretch>
        </p:blipFill>
        <p:spPr>
          <a:xfrm>
            <a:off x="4654984" y="1394892"/>
            <a:ext cx="6896936" cy="4069191"/>
          </a:xfrm>
          <a:prstGeom prst="rect">
            <a:avLst/>
          </a:prstGeom>
        </p:spPr>
      </p:pic>
    </p:spTree>
    <p:extLst>
      <p:ext uri="{BB962C8B-B14F-4D97-AF65-F5344CB8AC3E}">
        <p14:creationId xmlns:p14="http://schemas.microsoft.com/office/powerpoint/2010/main" val="338065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0" descr="A picture containing table, paper&#10;&#10;Description generated with high confidence">
            <a:extLst>
              <a:ext uri="{FF2B5EF4-FFF2-40B4-BE49-F238E27FC236}">
                <a16:creationId xmlns:a16="http://schemas.microsoft.com/office/drawing/2014/main" id="{B6D8C326-0B88-4751-B311-DAA0F19563E9}"/>
              </a:ext>
            </a:extLst>
          </p:cNvPr>
          <p:cNvPicPr>
            <a:picLocks noChangeAspect="1"/>
          </p:cNvPicPr>
          <p:nvPr/>
        </p:nvPicPr>
        <p:blipFill rotWithShape="1">
          <a:blip r:embed="rId2">
            <a:alphaModFix amt="45000"/>
          </a:blip>
          <a:srcRect t="6236" r="-1" b="18744"/>
          <a:stretch/>
        </p:blipFill>
        <p:spPr>
          <a:xfrm>
            <a:off x="20" y="-1"/>
            <a:ext cx="12188932" cy="6858000"/>
          </a:xfrm>
          <a:prstGeom prst="rect">
            <a:avLst/>
          </a:prstGeom>
        </p:spPr>
      </p:pic>
      <p:sp>
        <p:nvSpPr>
          <p:cNvPr id="2" name="Title 1">
            <a:extLst>
              <a:ext uri="{FF2B5EF4-FFF2-40B4-BE49-F238E27FC236}">
                <a16:creationId xmlns:a16="http://schemas.microsoft.com/office/drawing/2014/main" id="{53702EB0-8815-414F-9A44-6907949E7F08}"/>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SUMMARY OF OUR USER RESEARCH FINDINGS</a:t>
            </a:r>
          </a:p>
        </p:txBody>
      </p:sp>
    </p:spTree>
    <p:extLst>
      <p:ext uri="{BB962C8B-B14F-4D97-AF65-F5344CB8AC3E}">
        <p14:creationId xmlns:p14="http://schemas.microsoft.com/office/powerpoint/2010/main" val="20571935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38C43-FD89-496A-9780-052EACFA0489}"/>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Visuals</a:t>
            </a:r>
          </a:p>
        </p:txBody>
      </p:sp>
      <p:cxnSp>
        <p:nvCxnSpPr>
          <p:cNvPr id="20" name="Straight Connector 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A close up of a logo&#10;&#10;Description generated with very high confidence">
            <a:extLst>
              <a:ext uri="{FF2B5EF4-FFF2-40B4-BE49-F238E27FC236}">
                <a16:creationId xmlns:a16="http://schemas.microsoft.com/office/drawing/2014/main" id="{A95FB255-E9EF-41B5-A3F4-4F48A4BCD3BD}"/>
              </a:ext>
            </a:extLst>
          </p:cNvPr>
          <p:cNvPicPr>
            <a:picLocks noGrp="1" noChangeAspect="1"/>
          </p:cNvPicPr>
          <p:nvPr>
            <p:ph sz="half" idx="4294967295"/>
          </p:nvPr>
        </p:nvPicPr>
        <p:blipFill>
          <a:blip r:embed="rId2"/>
          <a:stretch>
            <a:fillRect/>
          </a:stretch>
        </p:blipFill>
        <p:spPr>
          <a:xfrm>
            <a:off x="5848606" y="638221"/>
            <a:ext cx="4552321" cy="2753010"/>
          </a:xfrm>
          <a:prstGeom prst="rect">
            <a:avLst/>
          </a:prstGeom>
        </p:spPr>
      </p:pic>
      <p:pic>
        <p:nvPicPr>
          <p:cNvPr id="8" name="Picture 8" descr="A close up of a logo&#10;&#10;Description generated with very high confidence">
            <a:extLst>
              <a:ext uri="{FF2B5EF4-FFF2-40B4-BE49-F238E27FC236}">
                <a16:creationId xmlns:a16="http://schemas.microsoft.com/office/drawing/2014/main" id="{30C7B6AB-2099-4371-AA39-1B7F422DDA63}"/>
              </a:ext>
            </a:extLst>
          </p:cNvPr>
          <p:cNvPicPr>
            <a:picLocks noChangeAspect="1"/>
          </p:cNvPicPr>
          <p:nvPr/>
        </p:nvPicPr>
        <p:blipFill>
          <a:blip r:embed="rId3"/>
          <a:stretch>
            <a:fillRect/>
          </a:stretch>
        </p:blipFill>
        <p:spPr>
          <a:xfrm>
            <a:off x="4671113" y="3829013"/>
            <a:ext cx="7080738" cy="1406044"/>
          </a:xfrm>
          <a:prstGeom prst="rect">
            <a:avLst/>
          </a:prstGeom>
        </p:spPr>
      </p:pic>
    </p:spTree>
    <p:extLst>
      <p:ext uri="{BB962C8B-B14F-4D97-AF65-F5344CB8AC3E}">
        <p14:creationId xmlns:p14="http://schemas.microsoft.com/office/powerpoint/2010/main" val="343917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38C43-FD89-496A-9780-052EACFA0489}"/>
              </a:ext>
            </a:extLst>
          </p:cNvPr>
          <p:cNvSpPr>
            <a:spLocks noGrp="1"/>
          </p:cNvSpPr>
          <p:nvPr>
            <p:ph type="title"/>
          </p:nvPr>
        </p:nvSpPr>
        <p:spPr>
          <a:xfrm>
            <a:off x="636805" y="640080"/>
            <a:ext cx="2386063" cy="3049234"/>
          </a:xfrm>
        </p:spPr>
        <p:txBody>
          <a:bodyPr vert="horz" lIns="91440" tIns="45720" rIns="91440" bIns="45720" rtlCol="0" anchor="b">
            <a:normAutofit/>
          </a:bodyPr>
          <a:lstStyle/>
          <a:p>
            <a:r>
              <a:rPr lang="en-US" sz="4400" spc="200">
                <a:ea typeface="+mj-lt"/>
                <a:cs typeface="+mj-lt"/>
              </a:rPr>
              <a:t>LET'S TRY IT out</a:t>
            </a:r>
          </a:p>
        </p:txBody>
      </p:sp>
      <p:pic>
        <p:nvPicPr>
          <p:cNvPr id="5" name="final white (1)">
            <a:hlinkClick r:id="" action="ppaction://media"/>
            <a:extLst>
              <a:ext uri="{FF2B5EF4-FFF2-40B4-BE49-F238E27FC236}">
                <a16:creationId xmlns:a16="http://schemas.microsoft.com/office/drawing/2014/main" id="{D8067C08-EFC5-4782-A8C3-D08B7CAFCA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14228" y="457200"/>
            <a:ext cx="8479260" cy="5943599"/>
          </a:xfrm>
          <a:prstGeom prst="rect">
            <a:avLst/>
          </a:prstGeom>
        </p:spPr>
      </p:pic>
      <p:cxnSp>
        <p:nvCxnSpPr>
          <p:cNvPr id="20" name="Straight Connector 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B6F5D9-E939-44D5-A0B1-6573C2C3AED6}"/>
              </a:ext>
            </a:extLst>
          </p:cNvPr>
          <p:cNvSpPr txBox="1"/>
          <p:nvPr/>
        </p:nvSpPr>
        <p:spPr>
          <a:xfrm>
            <a:off x="637309" y="3871812"/>
            <a:ext cx="23382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rgbClr val="C6CDD0"/>
                </a:solidFill>
                <a:ea typeface="+mn-lt"/>
                <a:cs typeface="+mn-lt"/>
              </a:rPr>
              <a:t>https://www.figma.com/proto/QPUPxyheEkcDoxykJadthh/digital-Udrive?node-id=1%3A38&amp;viewport=-1287%2C479%2C1&amp;scaling=scale-down</a:t>
            </a:r>
            <a:endParaRPr lang="en-US" sz="800">
              <a:solidFill>
                <a:srgbClr val="C6CDD0"/>
              </a:solidFill>
            </a:endParaRPr>
          </a:p>
        </p:txBody>
      </p:sp>
    </p:spTree>
    <p:extLst>
      <p:ext uri="{BB962C8B-B14F-4D97-AF65-F5344CB8AC3E}">
        <p14:creationId xmlns:p14="http://schemas.microsoft.com/office/powerpoint/2010/main" val="30666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AF37-F67D-49E2-8928-A92A6B97E03D}"/>
              </a:ext>
            </a:extLst>
          </p:cNvPr>
          <p:cNvSpPr>
            <a:spLocks noGrp="1"/>
          </p:cNvSpPr>
          <p:nvPr>
            <p:ph type="title"/>
          </p:nvPr>
        </p:nvSpPr>
        <p:spPr/>
        <p:txBody>
          <a:bodyPr>
            <a:normAutofit/>
          </a:bodyPr>
          <a:lstStyle/>
          <a:p>
            <a:r>
              <a:rPr lang="en-US">
                <a:ea typeface="+mj-lt"/>
                <a:cs typeface="+mj-lt"/>
              </a:rPr>
              <a:t>USABILITY TEST</a:t>
            </a:r>
          </a:p>
        </p:txBody>
      </p:sp>
      <p:sp>
        <p:nvSpPr>
          <p:cNvPr id="3" name="Content Placeholder 2">
            <a:extLst>
              <a:ext uri="{FF2B5EF4-FFF2-40B4-BE49-F238E27FC236}">
                <a16:creationId xmlns:a16="http://schemas.microsoft.com/office/drawing/2014/main" id="{6B9D14DD-475B-4EC8-A1F1-9218328A7C03}"/>
              </a:ext>
            </a:extLst>
          </p:cNvPr>
          <p:cNvSpPr>
            <a:spLocks noGrp="1"/>
          </p:cNvSpPr>
          <p:nvPr>
            <p:ph sz="half" idx="1"/>
          </p:nvPr>
        </p:nvSpPr>
        <p:spPr/>
        <p:txBody>
          <a:bodyPr vert="horz" lIns="45720" tIns="45720" rIns="45720" bIns="45720" rtlCol="0" anchor="t">
            <a:normAutofit/>
          </a:bodyPr>
          <a:lstStyle/>
          <a:p>
            <a:pPr marL="457200" indent="-457200">
              <a:buAutoNum type="arabicPeriod"/>
            </a:pPr>
            <a:r>
              <a:rPr lang="en-US"/>
              <a:t>Usage</a:t>
            </a:r>
          </a:p>
          <a:p>
            <a:pPr marL="457200" indent="-457200">
              <a:buAutoNum type="arabicPeriod"/>
            </a:pPr>
            <a:r>
              <a:rPr lang="en-US"/>
              <a:t>The colors</a:t>
            </a:r>
          </a:p>
          <a:p>
            <a:pPr marL="457200" indent="-457200">
              <a:buAutoNum type="arabicPeriod"/>
            </a:pPr>
            <a:r>
              <a:rPr lang="en-US"/>
              <a:t>Layout</a:t>
            </a:r>
          </a:p>
        </p:txBody>
      </p:sp>
      <p:sp>
        <p:nvSpPr>
          <p:cNvPr id="4" name="Content Placeholder 3">
            <a:extLst>
              <a:ext uri="{FF2B5EF4-FFF2-40B4-BE49-F238E27FC236}">
                <a16:creationId xmlns:a16="http://schemas.microsoft.com/office/drawing/2014/main" id="{F38F79D1-F14A-4330-B04C-2CB28A711D0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572826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E76CF542-051A-4662-9EE1-04840C9DF7A5}"/>
              </a:ext>
            </a:extLst>
          </p:cNvPr>
          <p:cNvPicPr>
            <a:picLocks noGrp="1" noChangeAspect="1"/>
          </p:cNvPicPr>
          <p:nvPr>
            <p:ph sz="half" idx="1"/>
          </p:nvPr>
        </p:nvPicPr>
        <p:blipFill>
          <a:blip r:embed="rId2"/>
          <a:stretch>
            <a:fillRect/>
          </a:stretch>
        </p:blipFill>
        <p:spPr>
          <a:xfrm>
            <a:off x="654304" y="2084832"/>
            <a:ext cx="10883392" cy="3552548"/>
          </a:xfrm>
          <a:prstGeom prst="rect">
            <a:avLst/>
          </a:prstGeom>
        </p:spPr>
      </p:pic>
      <p:sp>
        <p:nvSpPr>
          <p:cNvPr id="6" name="Title 5">
            <a:extLst>
              <a:ext uri="{FF2B5EF4-FFF2-40B4-BE49-F238E27FC236}">
                <a16:creationId xmlns:a16="http://schemas.microsoft.com/office/drawing/2014/main" id="{ED40F747-CC49-4431-9501-45E73836E47D}"/>
              </a:ext>
            </a:extLst>
          </p:cNvPr>
          <p:cNvSpPr>
            <a:spLocks noGrp="1"/>
          </p:cNvSpPr>
          <p:nvPr>
            <p:ph type="title"/>
          </p:nvPr>
        </p:nvSpPr>
        <p:spPr/>
        <p:txBody>
          <a:bodyPr/>
          <a:lstStyle/>
          <a:p>
            <a:r>
              <a:rPr lang="en-US"/>
              <a:t>Welcome screen and onboarding</a:t>
            </a:r>
          </a:p>
        </p:txBody>
      </p:sp>
    </p:spTree>
    <p:extLst>
      <p:ext uri="{BB962C8B-B14F-4D97-AF65-F5344CB8AC3E}">
        <p14:creationId xmlns:p14="http://schemas.microsoft.com/office/powerpoint/2010/main" val="2366861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B3DD7C2F-05A8-4D1E-BD6D-E241A33EDB9B}"/>
              </a:ext>
            </a:extLst>
          </p:cNvPr>
          <p:cNvPicPr>
            <a:picLocks noGrp="1" noChangeAspect="1"/>
          </p:cNvPicPr>
          <p:nvPr>
            <p:ph sz="half" idx="1"/>
          </p:nvPr>
        </p:nvPicPr>
        <p:blipFill>
          <a:blip r:embed="rId2"/>
          <a:stretch>
            <a:fillRect/>
          </a:stretch>
        </p:blipFill>
        <p:spPr>
          <a:xfrm>
            <a:off x="536446" y="2243371"/>
            <a:ext cx="7144514" cy="3931088"/>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F806CA4A-B23C-4F90-97ED-5682C491E720}"/>
              </a:ext>
            </a:extLst>
          </p:cNvPr>
          <p:cNvPicPr>
            <a:picLocks noGrp="1" noChangeAspect="1"/>
          </p:cNvPicPr>
          <p:nvPr>
            <p:ph sz="half" idx="2"/>
          </p:nvPr>
        </p:nvPicPr>
        <p:blipFill>
          <a:blip r:embed="rId3"/>
          <a:stretch>
            <a:fillRect/>
          </a:stretch>
        </p:blipFill>
        <p:spPr>
          <a:xfrm>
            <a:off x="8434003" y="2243371"/>
            <a:ext cx="2274073" cy="4023360"/>
          </a:xfrm>
          <a:prstGeom prst="rect">
            <a:avLst/>
          </a:prstGeom>
        </p:spPr>
      </p:pic>
      <p:sp>
        <p:nvSpPr>
          <p:cNvPr id="10" name="Title 9">
            <a:extLst>
              <a:ext uri="{FF2B5EF4-FFF2-40B4-BE49-F238E27FC236}">
                <a16:creationId xmlns:a16="http://schemas.microsoft.com/office/drawing/2014/main" id="{6A1B757C-EA64-4B15-A87A-B9E6E4FA312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2524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3420704-40C5-4AC5-B896-C37945E6CBF6}"/>
              </a:ext>
            </a:extLst>
          </p:cNvPr>
          <p:cNvPicPr>
            <a:picLocks noGrp="1" noChangeAspect="1"/>
          </p:cNvPicPr>
          <p:nvPr>
            <p:ph sz="half" idx="1"/>
          </p:nvPr>
        </p:nvPicPr>
        <p:blipFill>
          <a:blip r:embed="rId2"/>
          <a:stretch>
            <a:fillRect/>
          </a:stretch>
        </p:blipFill>
        <p:spPr>
          <a:xfrm>
            <a:off x="3356956" y="2084832"/>
            <a:ext cx="5765366" cy="2426479"/>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A1A44618-A06C-4CB1-9EA5-20F70B4E3DE4}"/>
              </a:ext>
            </a:extLst>
          </p:cNvPr>
          <p:cNvPicPr>
            <a:picLocks noGrp="1" noChangeAspect="1"/>
          </p:cNvPicPr>
          <p:nvPr>
            <p:ph sz="half" idx="2"/>
          </p:nvPr>
        </p:nvPicPr>
        <p:blipFill>
          <a:blip r:embed="rId3"/>
          <a:stretch>
            <a:fillRect/>
          </a:stretch>
        </p:blipFill>
        <p:spPr>
          <a:xfrm>
            <a:off x="3356956" y="4550596"/>
            <a:ext cx="5765366" cy="2307404"/>
          </a:xfrm>
          <a:prstGeom prst="rect">
            <a:avLst/>
          </a:prstGeom>
        </p:spPr>
      </p:pic>
      <p:sp>
        <p:nvSpPr>
          <p:cNvPr id="14" name="Title 13">
            <a:extLst>
              <a:ext uri="{FF2B5EF4-FFF2-40B4-BE49-F238E27FC236}">
                <a16:creationId xmlns:a16="http://schemas.microsoft.com/office/drawing/2014/main" id="{72BDED47-BD5A-4ED1-9BB3-8C3BECD9ECE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5370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4BEC-7501-4E0E-B60D-9477C40D8B09}"/>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EF1E3A92-F39F-4CEF-B360-350B99F276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154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3B1-07B7-4F50-9AB3-97371A9C56A5}"/>
              </a:ext>
            </a:extLst>
          </p:cNvPr>
          <p:cNvSpPr>
            <a:spLocks noGrp="1"/>
          </p:cNvSpPr>
          <p:nvPr>
            <p:ph type="title"/>
          </p:nvPr>
        </p:nvSpPr>
        <p:spPr>
          <a:xfrm>
            <a:off x="838199" y="365125"/>
            <a:ext cx="10970623" cy="1325563"/>
          </a:xfrm>
        </p:spPr>
        <p:txBody>
          <a:bodyPr>
            <a:normAutofit/>
          </a:bodyPr>
          <a:lstStyle/>
          <a:p>
            <a:r>
              <a:rPr lang="en-US" b="1"/>
              <a:t>How our differs from existing product </a:t>
            </a:r>
            <a:endParaRPr lang="en-US"/>
          </a:p>
        </p:txBody>
      </p:sp>
      <p:sp>
        <p:nvSpPr>
          <p:cNvPr id="3" name="Content Placeholder 2">
            <a:extLst>
              <a:ext uri="{FF2B5EF4-FFF2-40B4-BE49-F238E27FC236}">
                <a16:creationId xmlns:a16="http://schemas.microsoft.com/office/drawing/2014/main" id="{CC02C20E-0A72-40D7-BBDE-A31FD65B67C0}"/>
              </a:ext>
            </a:extLst>
          </p:cNvPr>
          <p:cNvSpPr>
            <a:spLocks noGrp="1"/>
          </p:cNvSpPr>
          <p:nvPr>
            <p:ph idx="1"/>
          </p:nvPr>
        </p:nvSpPr>
        <p:spPr/>
        <p:txBody>
          <a:bodyPr>
            <a:normAutofit/>
          </a:bodyPr>
          <a:lstStyle/>
          <a:p>
            <a:pPr algn="ctr"/>
            <a:r>
              <a:rPr lang="en-US" b="1" u="sng">
                <a:solidFill>
                  <a:srgbClr val="FF0000"/>
                </a:solidFill>
              </a:rPr>
              <a:t>Safe driving training:</a:t>
            </a:r>
          </a:p>
          <a:p>
            <a:pPr marL="0" indent="0" algn="ctr">
              <a:buNone/>
            </a:pPr>
            <a:r>
              <a:rPr lang="en-US"/>
              <a:t>We are the only authorized agency for female driving training</a:t>
            </a:r>
          </a:p>
          <a:p>
            <a:pPr marL="0" indent="0">
              <a:buNone/>
            </a:pPr>
            <a:endParaRPr lang="en-US"/>
          </a:p>
          <a:p>
            <a:pPr algn="ctr"/>
            <a:r>
              <a:rPr lang="en-US" b="1" u="sng">
                <a:solidFill>
                  <a:srgbClr val="FF0000"/>
                </a:solidFill>
              </a:rPr>
              <a:t>Fixable time </a:t>
            </a:r>
          </a:p>
          <a:p>
            <a:pPr marL="0" indent="0" algn="ctr">
              <a:buNone/>
            </a:pPr>
            <a:r>
              <a:rPr lang="en-US"/>
              <a:t>Our service is based on the user availability (fixable date &amp; time)</a:t>
            </a:r>
          </a:p>
          <a:p>
            <a:pPr marL="0" indent="0">
              <a:buNone/>
            </a:pPr>
            <a:endParaRPr lang="en-US"/>
          </a:p>
          <a:p>
            <a:pPr algn="ctr"/>
            <a:r>
              <a:rPr lang="en-US" b="1" u="sng">
                <a:solidFill>
                  <a:srgbClr val="FF0000"/>
                </a:solidFill>
              </a:rPr>
              <a:t>Affordable price:</a:t>
            </a:r>
          </a:p>
          <a:p>
            <a:pPr marL="0" indent="0" algn="ctr">
              <a:buNone/>
            </a:pPr>
            <a:r>
              <a:rPr lang="en-US"/>
              <a:t>Sessions and payment options</a:t>
            </a:r>
          </a:p>
        </p:txBody>
      </p:sp>
    </p:spTree>
    <p:extLst>
      <p:ext uri="{BB962C8B-B14F-4D97-AF65-F5344CB8AC3E}">
        <p14:creationId xmlns:p14="http://schemas.microsoft.com/office/powerpoint/2010/main" val="160396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E9D3-AF05-48EB-A95D-C46C058FEEE7}"/>
              </a:ext>
            </a:extLst>
          </p:cNvPr>
          <p:cNvSpPr>
            <a:spLocks noGrp="1"/>
          </p:cNvSpPr>
          <p:nvPr>
            <p:ph type="title"/>
          </p:nvPr>
        </p:nvSpPr>
        <p:spPr>
          <a:xfrm>
            <a:off x="-548640" y="904241"/>
            <a:ext cx="11308080" cy="1034674"/>
          </a:xfrm>
        </p:spPr>
        <p:txBody>
          <a:bodyPr vert="horz" lIns="91440" tIns="45720" rIns="91440" bIns="45720" rtlCol="0" anchor="ctr">
            <a:normAutofit fontScale="90000"/>
          </a:bodyPr>
          <a:lstStyle/>
          <a:p>
            <a:pPr algn="r"/>
            <a:r>
              <a:rPr lang="en-US" b="1" spc="200">
                <a:solidFill>
                  <a:schemeClr val="accent1">
                    <a:lumMod val="75000"/>
                  </a:schemeClr>
                </a:solidFill>
              </a:rPr>
              <a:t>How research finding informed design decision</a:t>
            </a:r>
            <a:endParaRPr lang="en-US" spc="200">
              <a:solidFill>
                <a:schemeClr val="accent1">
                  <a:lumMod val="75000"/>
                </a:schemeClr>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5C7F441D-DB8F-4215-B456-3373BC3E089D}"/>
              </a:ext>
            </a:extLst>
          </p:cNvPr>
          <p:cNvPicPr>
            <a:picLocks noChangeAspect="1"/>
          </p:cNvPicPr>
          <p:nvPr/>
        </p:nvPicPr>
        <p:blipFill>
          <a:blip r:embed="rId2"/>
          <a:stretch>
            <a:fillRect/>
          </a:stretch>
        </p:blipFill>
        <p:spPr>
          <a:xfrm>
            <a:off x="858900" y="1938916"/>
            <a:ext cx="2044237" cy="3602180"/>
          </a:xfrm>
          <a:prstGeom prst="rect">
            <a:avLst/>
          </a:prstGeom>
        </p:spPr>
      </p:pic>
      <p:pic>
        <p:nvPicPr>
          <p:cNvPr id="8" name="Picture 8">
            <a:extLst>
              <a:ext uri="{FF2B5EF4-FFF2-40B4-BE49-F238E27FC236}">
                <a16:creationId xmlns:a16="http://schemas.microsoft.com/office/drawing/2014/main" id="{AFFC9BA8-98B3-46CD-A348-B9338C3F6F52}"/>
              </a:ext>
            </a:extLst>
          </p:cNvPr>
          <p:cNvPicPr>
            <a:picLocks noChangeAspect="1"/>
          </p:cNvPicPr>
          <p:nvPr/>
        </p:nvPicPr>
        <p:blipFill>
          <a:blip r:embed="rId3"/>
          <a:stretch>
            <a:fillRect/>
          </a:stretch>
        </p:blipFill>
        <p:spPr>
          <a:xfrm>
            <a:off x="4310676" y="1768386"/>
            <a:ext cx="3537345" cy="1034673"/>
          </a:xfrm>
          <a:prstGeom prst="rect">
            <a:avLst/>
          </a:prstGeom>
        </p:spPr>
      </p:pic>
      <p:pic>
        <p:nvPicPr>
          <p:cNvPr id="11" name="Picture 4" descr="A screenshot of a cell phone&#10;&#10;Description generated with very high confidence">
            <a:extLst>
              <a:ext uri="{FF2B5EF4-FFF2-40B4-BE49-F238E27FC236}">
                <a16:creationId xmlns:a16="http://schemas.microsoft.com/office/drawing/2014/main" id="{FED03849-2F8E-4523-BECD-B1B122C1F3C4}"/>
              </a:ext>
            </a:extLst>
          </p:cNvPr>
          <p:cNvPicPr>
            <a:picLocks noChangeAspect="1"/>
          </p:cNvPicPr>
          <p:nvPr/>
        </p:nvPicPr>
        <p:blipFill>
          <a:blip r:embed="rId4"/>
          <a:stretch>
            <a:fillRect/>
          </a:stretch>
        </p:blipFill>
        <p:spPr>
          <a:xfrm>
            <a:off x="9547421" y="1938915"/>
            <a:ext cx="2071254" cy="3602181"/>
          </a:xfrm>
          <a:prstGeom prst="rect">
            <a:avLst/>
          </a:prstGeom>
        </p:spPr>
      </p:pic>
      <p:sp>
        <p:nvSpPr>
          <p:cNvPr id="3" name="Rectangle 2">
            <a:extLst>
              <a:ext uri="{FF2B5EF4-FFF2-40B4-BE49-F238E27FC236}">
                <a16:creationId xmlns:a16="http://schemas.microsoft.com/office/drawing/2014/main" id="{1536C6B9-9C05-4156-A9E7-038AD3E07F00}"/>
              </a:ext>
            </a:extLst>
          </p:cNvPr>
          <p:cNvSpPr/>
          <p:nvPr/>
        </p:nvSpPr>
        <p:spPr>
          <a:xfrm>
            <a:off x="858900" y="5953759"/>
            <a:ext cx="2225033"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ea typeface="Calibri" panose="020F0502020204030204" pitchFamily="34" charset="0"/>
                <a:cs typeface="Arial" panose="020B0604020202020204" pitchFamily="34" charset="0"/>
              </a:rPr>
              <a:t>Lack of time flexibility</a:t>
            </a:r>
          </a:p>
        </p:txBody>
      </p:sp>
      <p:sp>
        <p:nvSpPr>
          <p:cNvPr id="16" name="Rectangle 15">
            <a:extLst>
              <a:ext uri="{FF2B5EF4-FFF2-40B4-BE49-F238E27FC236}">
                <a16:creationId xmlns:a16="http://schemas.microsoft.com/office/drawing/2014/main" id="{D48AEACB-4E49-42A6-A46E-E08580D77BD0}"/>
              </a:ext>
            </a:extLst>
          </p:cNvPr>
          <p:cNvSpPr/>
          <p:nvPr/>
        </p:nvSpPr>
        <p:spPr>
          <a:xfrm>
            <a:off x="3044173" y="5953759"/>
            <a:ext cx="1887504"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ea typeface="Calibri" panose="020F0502020204030204" pitchFamily="34" charset="0"/>
                <a:cs typeface="Arial" panose="020B0604020202020204" pitchFamily="34" charset="0"/>
              </a:rPr>
              <a:t>Ride sharing apps </a:t>
            </a:r>
          </a:p>
        </p:txBody>
      </p:sp>
      <p:sp>
        <p:nvSpPr>
          <p:cNvPr id="18" name="Rectangle 17">
            <a:extLst>
              <a:ext uri="{FF2B5EF4-FFF2-40B4-BE49-F238E27FC236}">
                <a16:creationId xmlns:a16="http://schemas.microsoft.com/office/drawing/2014/main" id="{448D3F2D-7C00-4A33-8B7C-FDD58E90B372}"/>
              </a:ext>
            </a:extLst>
          </p:cNvPr>
          <p:cNvSpPr/>
          <p:nvPr/>
        </p:nvSpPr>
        <p:spPr>
          <a:xfrm>
            <a:off x="4931677" y="5953759"/>
            <a:ext cx="2207207"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cs typeface="Arial" panose="020B0604020202020204" pitchFamily="34" charset="0"/>
              </a:rPr>
              <a:t>Paying for chauffeurs </a:t>
            </a:r>
          </a:p>
        </p:txBody>
      </p:sp>
      <p:sp>
        <p:nvSpPr>
          <p:cNvPr id="19" name="Rectangle 18">
            <a:extLst>
              <a:ext uri="{FF2B5EF4-FFF2-40B4-BE49-F238E27FC236}">
                <a16:creationId xmlns:a16="http://schemas.microsoft.com/office/drawing/2014/main" id="{A32C1045-4B4C-4818-90DC-C106F985535F}"/>
              </a:ext>
            </a:extLst>
          </p:cNvPr>
          <p:cNvSpPr/>
          <p:nvPr/>
        </p:nvSpPr>
        <p:spPr>
          <a:xfrm>
            <a:off x="7116950" y="5953759"/>
            <a:ext cx="2262607"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ea typeface="Calibri" panose="020F0502020204030204" pitchFamily="34" charset="0"/>
                <a:cs typeface="Arial" panose="020B0604020202020204" pitchFamily="34" charset="0"/>
              </a:rPr>
              <a:t>Certain training times </a:t>
            </a:r>
            <a:endParaRPr lang="en-US">
              <a:solidFill>
                <a:schemeClr val="tx1">
                  <a:lumMod val="85000"/>
                  <a:lumOff val="15000"/>
                </a:schemeClr>
              </a:solidFill>
            </a:endParaRPr>
          </a:p>
        </p:txBody>
      </p:sp>
      <p:sp>
        <p:nvSpPr>
          <p:cNvPr id="20" name="Rectangle 19">
            <a:extLst>
              <a:ext uri="{FF2B5EF4-FFF2-40B4-BE49-F238E27FC236}">
                <a16:creationId xmlns:a16="http://schemas.microsoft.com/office/drawing/2014/main" id="{66A04FD8-2EF0-4B88-AB15-7958ADC976C3}"/>
              </a:ext>
            </a:extLst>
          </p:cNvPr>
          <p:cNvSpPr/>
          <p:nvPr/>
        </p:nvSpPr>
        <p:spPr>
          <a:xfrm>
            <a:off x="863651" y="6292679"/>
            <a:ext cx="2262607"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ea typeface="Calibri" panose="020F0502020204030204" pitchFamily="34" charset="0"/>
                <a:cs typeface="Arial" panose="020B0604020202020204" pitchFamily="34" charset="0"/>
              </a:rPr>
              <a:t>Certain training times </a:t>
            </a:r>
            <a:endParaRPr lang="en-US">
              <a:solidFill>
                <a:schemeClr val="tx1">
                  <a:lumMod val="85000"/>
                  <a:lumOff val="15000"/>
                </a:schemeClr>
              </a:solidFill>
            </a:endParaRPr>
          </a:p>
        </p:txBody>
      </p:sp>
      <p:sp>
        <p:nvSpPr>
          <p:cNvPr id="21" name="Rectangle 20">
            <a:extLst>
              <a:ext uri="{FF2B5EF4-FFF2-40B4-BE49-F238E27FC236}">
                <a16:creationId xmlns:a16="http://schemas.microsoft.com/office/drawing/2014/main" id="{85411814-7BEE-4DCB-943C-474C910A4164}"/>
              </a:ext>
            </a:extLst>
          </p:cNvPr>
          <p:cNvSpPr/>
          <p:nvPr/>
        </p:nvSpPr>
        <p:spPr>
          <a:xfrm>
            <a:off x="3115291" y="6292679"/>
            <a:ext cx="1705916" cy="369332"/>
          </a:xfrm>
          <a:prstGeom prst="rect">
            <a:avLst/>
          </a:prstGeom>
        </p:spPr>
        <p:txBody>
          <a:bodyPr wrap="none">
            <a:spAutoFit/>
          </a:bodyPr>
          <a:lstStyle/>
          <a:p>
            <a:r>
              <a:rPr lang="en-US">
                <a:solidFill>
                  <a:schemeClr val="tx1">
                    <a:lumMod val="85000"/>
                    <a:lumOff val="15000"/>
                  </a:schemeClr>
                </a:solidFill>
                <a:latin typeface="Calibri" panose="020F0502020204030204" pitchFamily="34" charset="0"/>
                <a:ea typeface="Calibri" panose="020F0502020204030204" pitchFamily="34" charset="0"/>
                <a:cs typeface="Arial" panose="020B0604020202020204" pitchFamily="34" charset="0"/>
              </a:rPr>
              <a:t>Registration fee </a:t>
            </a:r>
            <a:endParaRPr lang="en-US">
              <a:solidFill>
                <a:schemeClr val="tx1">
                  <a:lumMod val="85000"/>
                  <a:lumOff val="15000"/>
                </a:schemeClr>
              </a:solidFill>
            </a:endParaRPr>
          </a:p>
        </p:txBody>
      </p:sp>
    </p:spTree>
    <p:extLst>
      <p:ext uri="{BB962C8B-B14F-4D97-AF65-F5344CB8AC3E}">
        <p14:creationId xmlns:p14="http://schemas.microsoft.com/office/powerpoint/2010/main" val="4578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
        <p:nvSpPr>
          <p:cNvPr id="2" name="Title 1">
            <a:extLst>
              <a:ext uri="{FF2B5EF4-FFF2-40B4-BE49-F238E27FC236}">
                <a16:creationId xmlns:a16="http://schemas.microsoft.com/office/drawing/2014/main" id="{6875E9D3-AF05-48EB-A95D-C46C058FEEE7}"/>
              </a:ext>
            </a:extLst>
          </p:cNvPr>
          <p:cNvSpPr>
            <a:spLocks noGrp="1"/>
          </p:cNvSpPr>
          <p:nvPr>
            <p:ph type="title"/>
          </p:nvPr>
        </p:nvSpPr>
        <p:spPr>
          <a:xfrm>
            <a:off x="990096" y="977900"/>
            <a:ext cx="6539558" cy="3327734"/>
          </a:xfrm>
        </p:spPr>
        <p:txBody>
          <a:bodyPr vert="horz" lIns="91440" tIns="45720" rIns="91440" bIns="45720" rtlCol="0" anchor="b">
            <a:normAutofit/>
          </a:bodyPr>
          <a:lstStyle/>
          <a:p>
            <a:pPr algn="r"/>
            <a:r>
              <a:rPr lang="en-US" b="1" spc="200"/>
              <a:t>differences between initial assumption &amp; final product</a:t>
            </a:r>
            <a:endParaRPr lang="en-US" spc="200"/>
          </a:p>
        </p:txBody>
      </p:sp>
      <p:cxnSp>
        <p:nvCxnSpPr>
          <p:cNvPr id="12" name="Straight Connector 16">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Tree>
    <p:extLst>
      <p:ext uri="{BB962C8B-B14F-4D97-AF65-F5344CB8AC3E}">
        <p14:creationId xmlns:p14="http://schemas.microsoft.com/office/powerpoint/2010/main" val="219521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5651-6769-4DAF-BF81-FCA637E32C10}"/>
              </a:ext>
            </a:extLst>
          </p:cNvPr>
          <p:cNvSpPr>
            <a:spLocks noGrp="1"/>
          </p:cNvSpPr>
          <p:nvPr>
            <p:ph type="title"/>
          </p:nvPr>
        </p:nvSpPr>
        <p:spPr/>
        <p:txBody>
          <a:bodyPr/>
          <a:lstStyle/>
          <a:p>
            <a:r>
              <a:rPr lang="en-US"/>
              <a:t>summary of our user research findings</a:t>
            </a:r>
          </a:p>
        </p:txBody>
      </p:sp>
      <p:sp>
        <p:nvSpPr>
          <p:cNvPr id="3" name="Content Placeholder 2">
            <a:extLst>
              <a:ext uri="{FF2B5EF4-FFF2-40B4-BE49-F238E27FC236}">
                <a16:creationId xmlns:a16="http://schemas.microsoft.com/office/drawing/2014/main" id="{F5FE468A-07DE-459F-89FB-986C45B3B16A}"/>
              </a:ext>
            </a:extLst>
          </p:cNvPr>
          <p:cNvSpPr>
            <a:spLocks noGrp="1"/>
          </p:cNvSpPr>
          <p:nvPr>
            <p:ph idx="1"/>
          </p:nvPr>
        </p:nvSpPr>
        <p:spPr>
          <a:xfrm>
            <a:off x="1024128" y="2964656"/>
            <a:ext cx="9720073" cy="1325964"/>
          </a:xfrm>
        </p:spPr>
        <p:txBody>
          <a:bodyPr vert="horz" lIns="45720" tIns="45720" rIns="45720" bIns="45720" rtlCol="0" anchor="t">
            <a:noAutofit/>
          </a:bodyPr>
          <a:lstStyle/>
          <a:p>
            <a:pPr marL="264795" lvl="1"/>
            <a:r>
              <a:rPr lang="en-US" sz="2800"/>
              <a:t>Our user’s needs</a:t>
            </a:r>
          </a:p>
          <a:p>
            <a:pPr marL="447675" lvl="2"/>
            <a:r>
              <a:rPr lang="en-US" sz="2000"/>
              <a:t>An alternative way of getting driving skills training. </a:t>
            </a:r>
          </a:p>
          <a:p>
            <a:pPr marL="447675" lvl="2"/>
            <a:r>
              <a:rPr lang="en-US" sz="2000"/>
              <a:t>Affordable price.</a:t>
            </a:r>
            <a:endParaRPr lang="en-US"/>
          </a:p>
          <a:p>
            <a:pPr marL="447675" lvl="2"/>
            <a:r>
              <a:rPr lang="en-US" sz="2000"/>
              <a:t>Flexible time.  </a:t>
            </a:r>
            <a:endParaRPr lang="en-US"/>
          </a:p>
          <a:p>
            <a:pPr marL="457200" lvl="3" indent="0">
              <a:buNone/>
            </a:pPr>
            <a:endParaRPr lang="en-US" sz="2000"/>
          </a:p>
          <a:p>
            <a:pPr lvl="3"/>
            <a:endParaRPr lang="en-US" sz="2000"/>
          </a:p>
          <a:p>
            <a:pPr marL="457200" lvl="3" indent="0">
              <a:buNone/>
            </a:pPr>
            <a:endParaRPr lang="en-US" sz="2000"/>
          </a:p>
          <a:p>
            <a:pPr lvl="3"/>
            <a:endParaRPr lang="en-US" sz="1800"/>
          </a:p>
        </p:txBody>
      </p:sp>
      <p:sp>
        <p:nvSpPr>
          <p:cNvPr id="4" name="Content Placeholder 2">
            <a:extLst>
              <a:ext uri="{FF2B5EF4-FFF2-40B4-BE49-F238E27FC236}">
                <a16:creationId xmlns:a16="http://schemas.microsoft.com/office/drawing/2014/main" id="{775E5095-D7C2-4DED-B113-37D9F8E6165E}"/>
              </a:ext>
            </a:extLst>
          </p:cNvPr>
          <p:cNvSpPr txBox="1">
            <a:spLocks/>
          </p:cNvSpPr>
          <p:nvPr/>
        </p:nvSpPr>
        <p:spPr>
          <a:xfrm>
            <a:off x="1024128" y="4790681"/>
            <a:ext cx="9720073" cy="1409307"/>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264795" lvl="1"/>
            <a:r>
              <a:rPr lang="en-US" sz="2800"/>
              <a:t>Why?</a:t>
            </a:r>
          </a:p>
          <a:p>
            <a:pPr marL="447675" lvl="2"/>
            <a:r>
              <a:rPr lang="en-US" sz="2000"/>
              <a:t>Save expenses. </a:t>
            </a:r>
          </a:p>
          <a:p>
            <a:pPr marL="447675" lvl="2"/>
            <a:r>
              <a:rPr lang="en-US" sz="2000"/>
              <a:t>Freedom of movement and </a:t>
            </a:r>
            <a:r>
              <a:rPr lang="en-US" sz="2000">
                <a:ea typeface="+mn-lt"/>
                <a:cs typeface="+mn-lt"/>
              </a:rPr>
              <a:t>full independency</a:t>
            </a:r>
            <a:r>
              <a:rPr lang="en-US" sz="2000"/>
              <a:t>.</a:t>
            </a:r>
          </a:p>
          <a:p>
            <a:pPr lvl="3"/>
            <a:endParaRPr lang="en-US" sz="1800"/>
          </a:p>
          <a:p>
            <a:pPr lvl="3"/>
            <a:endParaRPr lang="en-US" sz="1600"/>
          </a:p>
        </p:txBody>
      </p:sp>
      <p:sp>
        <p:nvSpPr>
          <p:cNvPr id="6" name="Content Placeholder 2">
            <a:extLst>
              <a:ext uri="{FF2B5EF4-FFF2-40B4-BE49-F238E27FC236}">
                <a16:creationId xmlns:a16="http://schemas.microsoft.com/office/drawing/2014/main" id="{F039957E-58A2-455A-89D5-69F8F4067408}"/>
              </a:ext>
            </a:extLst>
          </p:cNvPr>
          <p:cNvSpPr txBox="1">
            <a:spLocks/>
          </p:cNvSpPr>
          <p:nvPr/>
        </p:nvSpPr>
        <p:spPr>
          <a:xfrm>
            <a:off x="1021747" y="2081211"/>
            <a:ext cx="9720073" cy="1325964"/>
          </a:xfrm>
          <a:prstGeom prst="rect">
            <a:avLst/>
          </a:prstGeom>
        </p:spPr>
        <p:txBody>
          <a:bodyPr vert="horz" lIns="45720" tIns="45720" rIns="4572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264795" lvl="1"/>
            <a:r>
              <a:rPr lang="en-US" sz="2800"/>
              <a:t>Who our audience are</a:t>
            </a:r>
          </a:p>
        </p:txBody>
      </p:sp>
    </p:spTree>
    <p:extLst>
      <p:ext uri="{BB962C8B-B14F-4D97-AF65-F5344CB8AC3E}">
        <p14:creationId xmlns:p14="http://schemas.microsoft.com/office/powerpoint/2010/main" val="988203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81A7-0380-4CAE-A5AD-CA2FEF64A517}"/>
              </a:ext>
            </a:extLst>
          </p:cNvPr>
          <p:cNvSpPr>
            <a:spLocks noGrp="1"/>
          </p:cNvSpPr>
          <p:nvPr>
            <p:ph type="title"/>
          </p:nvPr>
        </p:nvSpPr>
        <p:spPr/>
        <p:txBody>
          <a:bodyPr/>
          <a:lstStyle/>
          <a:p>
            <a:r>
              <a:rPr lang="en-US" b="1"/>
              <a:t>Differences</a:t>
            </a:r>
            <a:endParaRPr lang="en-US"/>
          </a:p>
        </p:txBody>
      </p:sp>
      <p:sp>
        <p:nvSpPr>
          <p:cNvPr id="5" name="Rectangle 4">
            <a:extLst>
              <a:ext uri="{FF2B5EF4-FFF2-40B4-BE49-F238E27FC236}">
                <a16:creationId xmlns:a16="http://schemas.microsoft.com/office/drawing/2014/main" id="{AA2684BF-9AC2-4B6E-939E-EE561464796C}"/>
              </a:ext>
            </a:extLst>
          </p:cNvPr>
          <p:cNvSpPr/>
          <p:nvPr/>
        </p:nvSpPr>
        <p:spPr>
          <a:xfrm>
            <a:off x="8556499" y="5229992"/>
            <a:ext cx="2917081" cy="923330"/>
          </a:xfrm>
          <a:prstGeom prst="rect">
            <a:avLst/>
          </a:prstGeom>
          <a:noFill/>
        </p:spPr>
        <p:txBody>
          <a:bodyPr wrap="none" lIns="91440" tIns="45720" rIns="91440" bIns="45720" anchor="t">
            <a:spAutoFit/>
          </a:bodyPr>
          <a:lstStyle/>
          <a:p>
            <a:pPr algn="ctr"/>
            <a:r>
              <a:rPr lang="en-US" sz="5400" b="1">
                <a:ln w="22225">
                  <a:solidFill>
                    <a:schemeClr val="accent2"/>
                  </a:solidFill>
                  <a:prstDash val="solid"/>
                </a:ln>
                <a:solidFill>
                  <a:schemeClr val="accent2">
                    <a:lumMod val="40000"/>
                    <a:lumOff val="60000"/>
                  </a:schemeClr>
                </a:solidFill>
              </a:rPr>
              <a:t>1. Trainer</a:t>
            </a:r>
            <a:endParaRPr 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84821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1FD5-0941-4A70-B75A-D6392638786B}"/>
              </a:ext>
            </a:extLst>
          </p:cNvPr>
          <p:cNvSpPr>
            <a:spLocks noGrp="1"/>
          </p:cNvSpPr>
          <p:nvPr>
            <p:ph type="title"/>
          </p:nvPr>
        </p:nvSpPr>
        <p:spPr/>
        <p:txBody>
          <a:bodyPr/>
          <a:lstStyle/>
          <a:p>
            <a:pPr algn="ctr"/>
            <a:r>
              <a:rPr lang="en-US"/>
              <a:t>Trainer Persona</a:t>
            </a:r>
          </a:p>
        </p:txBody>
      </p:sp>
      <p:sp>
        <p:nvSpPr>
          <p:cNvPr id="3" name="Content Placeholder 2">
            <a:extLst>
              <a:ext uri="{FF2B5EF4-FFF2-40B4-BE49-F238E27FC236}">
                <a16:creationId xmlns:a16="http://schemas.microsoft.com/office/drawing/2014/main" id="{7B4466E9-804F-44E1-950D-0FC4935A5080}"/>
              </a:ext>
            </a:extLst>
          </p:cNvPr>
          <p:cNvSpPr>
            <a:spLocks noGrp="1"/>
          </p:cNvSpPr>
          <p:nvPr>
            <p:ph sz="half" idx="1"/>
          </p:nvPr>
        </p:nvSpPr>
        <p:spPr/>
        <p:txBody>
          <a:bodyPr/>
          <a:lstStyle/>
          <a:p>
            <a:pPr marL="0" indent="0" algn="ctr">
              <a:buNone/>
            </a:pPr>
            <a:r>
              <a:rPr lang="en-US" u="sng"/>
              <a:t>Finding from interviews:</a:t>
            </a:r>
            <a:br>
              <a:rPr lang="en-US" u="sng"/>
            </a:br>
            <a:endParaRPr lang="en-US" u="sng"/>
          </a:p>
          <a:p>
            <a:r>
              <a:rPr lang="en-US"/>
              <a:t>long experience, </a:t>
            </a:r>
          </a:p>
          <a:p>
            <a:r>
              <a:rPr lang="en-US"/>
              <a:t>patient, </a:t>
            </a:r>
          </a:p>
          <a:p>
            <a:r>
              <a:rPr lang="en-US"/>
              <a:t>Age over 30, </a:t>
            </a:r>
          </a:p>
          <a:p>
            <a:r>
              <a:rPr lang="en-US"/>
              <a:t>Male</a:t>
            </a:r>
          </a:p>
          <a:p>
            <a:r>
              <a:rPr lang="en-US"/>
              <a:t>Female</a:t>
            </a:r>
          </a:p>
        </p:txBody>
      </p:sp>
      <p:pic>
        <p:nvPicPr>
          <p:cNvPr id="6" name="Content Placeholder 5">
            <a:extLst>
              <a:ext uri="{FF2B5EF4-FFF2-40B4-BE49-F238E27FC236}">
                <a16:creationId xmlns:a16="http://schemas.microsoft.com/office/drawing/2014/main" id="{CA6D6526-F0BC-4848-A486-19391FE64F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9135" y="2699657"/>
            <a:ext cx="5527730" cy="2603274"/>
          </a:xfrm>
        </p:spPr>
      </p:pic>
    </p:spTree>
    <p:extLst>
      <p:ext uri="{BB962C8B-B14F-4D97-AF65-F5344CB8AC3E}">
        <p14:creationId xmlns:p14="http://schemas.microsoft.com/office/powerpoint/2010/main" val="3755857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43561C-B039-4027-9535-D4E795BB4DB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chemeClr val="tx1">
                    <a:lumMod val="95000"/>
                    <a:lumOff val="5000"/>
                  </a:schemeClr>
                </a:solidFill>
                <a:latin typeface="+mj-lt"/>
                <a:ea typeface="+mj-ea"/>
                <a:cs typeface="+mj-cs"/>
              </a:rPr>
              <a:t>Trainer Flowshrt</a:t>
            </a:r>
          </a:p>
        </p:txBody>
      </p:sp>
      <p:sp useBgFill="1">
        <p:nvSpPr>
          <p:cNvPr id="29" name="Rectangle 2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screenshot of text&#10;&#10;Description generated with very high confidence">
            <a:extLst>
              <a:ext uri="{FF2B5EF4-FFF2-40B4-BE49-F238E27FC236}">
                <a16:creationId xmlns:a16="http://schemas.microsoft.com/office/drawing/2014/main" id="{E8BDD71B-9DC2-4A62-A96B-D199B91D2A8C}"/>
              </a:ext>
            </a:extLst>
          </p:cNvPr>
          <p:cNvPicPr>
            <a:picLocks noChangeAspect="1"/>
          </p:cNvPicPr>
          <p:nvPr/>
        </p:nvPicPr>
        <p:blipFill>
          <a:blip r:embed="rId2"/>
          <a:stretch>
            <a:fillRect/>
          </a:stretch>
        </p:blipFill>
        <p:spPr>
          <a:xfrm>
            <a:off x="350305" y="177883"/>
            <a:ext cx="11374337" cy="5082108"/>
          </a:xfrm>
          <a:prstGeom prst="rect">
            <a:avLst/>
          </a:prstGeom>
        </p:spPr>
      </p:pic>
      <p:pic>
        <p:nvPicPr>
          <p:cNvPr id="6" name="Picture 6" descr="A close up of text on a white background&#10;&#10;Description generated with very high confidence">
            <a:extLst>
              <a:ext uri="{FF2B5EF4-FFF2-40B4-BE49-F238E27FC236}">
                <a16:creationId xmlns:a16="http://schemas.microsoft.com/office/drawing/2014/main" id="{88B3193F-4B27-4C8A-93F5-EB6B36C39D7E}"/>
              </a:ext>
            </a:extLst>
          </p:cNvPr>
          <p:cNvPicPr>
            <a:picLocks noChangeAspect="1"/>
          </p:cNvPicPr>
          <p:nvPr/>
        </p:nvPicPr>
        <p:blipFill>
          <a:blip r:embed="rId3"/>
          <a:stretch>
            <a:fillRect/>
          </a:stretch>
        </p:blipFill>
        <p:spPr>
          <a:xfrm>
            <a:off x="3812498" y="671056"/>
            <a:ext cx="4766872" cy="4416607"/>
          </a:xfrm>
          <a:prstGeom prst="rect">
            <a:avLst/>
          </a:prstGeom>
        </p:spPr>
      </p:pic>
      <p:sp>
        <p:nvSpPr>
          <p:cNvPr id="9" name="Rectangle 8">
            <a:extLst>
              <a:ext uri="{FF2B5EF4-FFF2-40B4-BE49-F238E27FC236}">
                <a16:creationId xmlns:a16="http://schemas.microsoft.com/office/drawing/2014/main" id="{8653498B-0124-4928-909B-C927D5305F60}"/>
              </a:ext>
            </a:extLst>
          </p:cNvPr>
          <p:cNvSpPr/>
          <p:nvPr/>
        </p:nvSpPr>
        <p:spPr>
          <a:xfrm>
            <a:off x="3202897" y="885668"/>
            <a:ext cx="499672" cy="487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t Allowed&quot; Symbol 10">
            <a:extLst>
              <a:ext uri="{FF2B5EF4-FFF2-40B4-BE49-F238E27FC236}">
                <a16:creationId xmlns:a16="http://schemas.microsoft.com/office/drawing/2014/main" id="{13472515-DB24-45B1-AF88-0D9197765F0F}"/>
              </a:ext>
            </a:extLst>
          </p:cNvPr>
          <p:cNvSpPr/>
          <p:nvPr/>
        </p:nvSpPr>
        <p:spPr>
          <a:xfrm>
            <a:off x="3045970" y="341494"/>
            <a:ext cx="5533867" cy="5383965"/>
          </a:xfrm>
          <a:prstGeom prst="noSmoking">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501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81A7-0380-4CAE-A5AD-CA2FEF64A517}"/>
              </a:ext>
            </a:extLst>
          </p:cNvPr>
          <p:cNvSpPr>
            <a:spLocks noGrp="1"/>
          </p:cNvSpPr>
          <p:nvPr>
            <p:ph type="title"/>
          </p:nvPr>
        </p:nvSpPr>
        <p:spPr/>
        <p:txBody>
          <a:bodyPr/>
          <a:lstStyle/>
          <a:p>
            <a:r>
              <a:rPr lang="en-US" b="1"/>
              <a:t>Differences</a:t>
            </a:r>
            <a:endParaRPr lang="en-US"/>
          </a:p>
        </p:txBody>
      </p:sp>
      <p:sp>
        <p:nvSpPr>
          <p:cNvPr id="5" name="Rectangle 4">
            <a:extLst>
              <a:ext uri="{FF2B5EF4-FFF2-40B4-BE49-F238E27FC236}">
                <a16:creationId xmlns:a16="http://schemas.microsoft.com/office/drawing/2014/main" id="{AA2684BF-9AC2-4B6E-939E-EE561464796C}"/>
              </a:ext>
            </a:extLst>
          </p:cNvPr>
          <p:cNvSpPr/>
          <p:nvPr/>
        </p:nvSpPr>
        <p:spPr>
          <a:xfrm>
            <a:off x="8217016" y="5229992"/>
            <a:ext cx="3995786" cy="923330"/>
          </a:xfrm>
          <a:prstGeom prst="rect">
            <a:avLst/>
          </a:prstGeom>
          <a:noFill/>
        </p:spPr>
        <p:txBody>
          <a:bodyPr wrap="square" lIns="91440" tIns="45720" rIns="91440" bIns="45720" anchor="t">
            <a:spAutoFit/>
          </a:bodyPr>
          <a:lstStyle/>
          <a:p>
            <a:pPr algn="ctr"/>
            <a:r>
              <a:rPr lang="en-US" sz="5400" b="1">
                <a:ln w="22225">
                  <a:solidFill>
                    <a:srgbClr val="2683C6"/>
                  </a:solidFill>
                  <a:prstDash val="solid"/>
                </a:ln>
                <a:solidFill>
                  <a:schemeClr val="accent2">
                    <a:lumMod val="40000"/>
                    <a:lumOff val="60000"/>
                  </a:schemeClr>
                </a:solidFill>
              </a:rPr>
              <a:t>2. Packages</a:t>
            </a:r>
            <a:endParaRPr lang="en-US" sz="5400" b="1" cap="none" spc="0">
              <a:ln w="22225">
                <a:solidFill>
                  <a:srgbClr val="2683C6"/>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789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FD19-E493-49B4-91AB-A6090F2BB2B1}"/>
              </a:ext>
            </a:extLst>
          </p:cNvPr>
          <p:cNvSpPr>
            <a:spLocks noGrp="1"/>
          </p:cNvSpPr>
          <p:nvPr>
            <p:ph type="title"/>
          </p:nvPr>
        </p:nvSpPr>
        <p:spPr/>
        <p:txBody>
          <a:bodyPr/>
          <a:lstStyle/>
          <a:p>
            <a:r>
              <a:rPr lang="en-US"/>
              <a:t>Finding from interview</a:t>
            </a:r>
          </a:p>
        </p:txBody>
      </p:sp>
      <p:sp>
        <p:nvSpPr>
          <p:cNvPr id="3" name="Content Placeholder 2">
            <a:extLst>
              <a:ext uri="{FF2B5EF4-FFF2-40B4-BE49-F238E27FC236}">
                <a16:creationId xmlns:a16="http://schemas.microsoft.com/office/drawing/2014/main" id="{755DB1B3-BD40-49B5-8510-981656263770}"/>
              </a:ext>
            </a:extLst>
          </p:cNvPr>
          <p:cNvSpPr>
            <a:spLocks noGrp="1"/>
          </p:cNvSpPr>
          <p:nvPr>
            <p:ph sz="half" idx="1"/>
          </p:nvPr>
        </p:nvSpPr>
        <p:spPr/>
        <p:txBody>
          <a:bodyPr vert="horz" lIns="45720" tIns="45720" rIns="45720" bIns="45720" rtlCol="0" anchor="t">
            <a:normAutofit/>
          </a:bodyPr>
          <a:lstStyle/>
          <a:p>
            <a:r>
              <a:rPr lang="en-US">
                <a:ea typeface="+mn-lt"/>
                <a:cs typeface="+mn-lt"/>
              </a:rPr>
              <a:t>•Willing to pay per package</a:t>
            </a:r>
            <a:endParaRPr lang="en-US"/>
          </a:p>
          <a:p>
            <a:r>
              <a:rPr lang="en-US">
                <a:ea typeface="+mn-lt"/>
                <a:cs typeface="+mn-lt"/>
              </a:rPr>
              <a:t>•There were concerns about the price of the packages, </a:t>
            </a:r>
            <a:endParaRPr lang="en-US"/>
          </a:p>
          <a:p>
            <a:r>
              <a:rPr lang="en-US">
                <a:ea typeface="+mn-lt"/>
                <a:cs typeface="+mn-lt"/>
              </a:rPr>
              <a:t>•How if they want to cancel </a:t>
            </a:r>
            <a:endParaRPr lang="en-US"/>
          </a:p>
          <a:p>
            <a:endParaRPr lang="en-US"/>
          </a:p>
        </p:txBody>
      </p:sp>
    </p:spTree>
    <p:extLst>
      <p:ext uri="{BB962C8B-B14F-4D97-AF65-F5344CB8AC3E}">
        <p14:creationId xmlns:p14="http://schemas.microsoft.com/office/powerpoint/2010/main" val="2252474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2C9-D227-4526-9053-0FF67B5C4C36}"/>
              </a:ext>
            </a:extLst>
          </p:cNvPr>
          <p:cNvSpPr>
            <a:spLocks noGrp="1"/>
          </p:cNvSpPr>
          <p:nvPr>
            <p:ph type="title"/>
          </p:nvPr>
        </p:nvSpPr>
        <p:spPr>
          <a:xfrm>
            <a:off x="921327" y="60983"/>
            <a:ext cx="10515600" cy="1325563"/>
          </a:xfrm>
        </p:spPr>
        <p:txBody>
          <a:bodyPr/>
          <a:lstStyle/>
          <a:p>
            <a:r>
              <a:rPr lang="en-US"/>
              <a:t>Packages flowchart</a:t>
            </a:r>
          </a:p>
        </p:txBody>
      </p:sp>
      <p:sp>
        <p:nvSpPr>
          <p:cNvPr id="3" name="Content Placeholder 2">
            <a:extLst>
              <a:ext uri="{FF2B5EF4-FFF2-40B4-BE49-F238E27FC236}">
                <a16:creationId xmlns:a16="http://schemas.microsoft.com/office/drawing/2014/main" id="{AA525A65-4595-4D89-B3DB-DF69F6E21B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440BE8-E3D1-4AA6-ADBC-A573EB115927}"/>
              </a:ext>
            </a:extLst>
          </p:cNvPr>
          <p:cNvPicPr>
            <a:picLocks noChangeAspect="1"/>
          </p:cNvPicPr>
          <p:nvPr/>
        </p:nvPicPr>
        <p:blipFill rotWithShape="1">
          <a:blip r:embed="rId2"/>
          <a:srcRect l="3028"/>
          <a:stretch/>
        </p:blipFill>
        <p:spPr>
          <a:xfrm>
            <a:off x="226422" y="1449544"/>
            <a:ext cx="3685607" cy="5103500"/>
          </a:xfrm>
          <a:prstGeom prst="rect">
            <a:avLst/>
          </a:prstGeom>
        </p:spPr>
      </p:pic>
      <p:pic>
        <p:nvPicPr>
          <p:cNvPr id="5" name="Picture 4">
            <a:extLst>
              <a:ext uri="{FF2B5EF4-FFF2-40B4-BE49-F238E27FC236}">
                <a16:creationId xmlns:a16="http://schemas.microsoft.com/office/drawing/2014/main" id="{B8C7EB99-34FD-477C-90BA-DB4CD47952A1}"/>
              </a:ext>
            </a:extLst>
          </p:cNvPr>
          <p:cNvPicPr>
            <a:picLocks noChangeAspect="1"/>
          </p:cNvPicPr>
          <p:nvPr/>
        </p:nvPicPr>
        <p:blipFill>
          <a:blip r:embed="rId3"/>
          <a:stretch>
            <a:fillRect/>
          </a:stretch>
        </p:blipFill>
        <p:spPr>
          <a:xfrm>
            <a:off x="4890676" y="1769975"/>
            <a:ext cx="5005801" cy="4722900"/>
          </a:xfrm>
          <a:prstGeom prst="rect">
            <a:avLst/>
          </a:prstGeom>
        </p:spPr>
      </p:pic>
      <p:pic>
        <p:nvPicPr>
          <p:cNvPr id="6" name="Picture 5">
            <a:extLst>
              <a:ext uri="{FF2B5EF4-FFF2-40B4-BE49-F238E27FC236}">
                <a16:creationId xmlns:a16="http://schemas.microsoft.com/office/drawing/2014/main" id="{8295BDE1-E693-454B-B101-8EBBB3413F9A}"/>
              </a:ext>
            </a:extLst>
          </p:cNvPr>
          <p:cNvPicPr>
            <a:picLocks noChangeAspect="1"/>
          </p:cNvPicPr>
          <p:nvPr/>
        </p:nvPicPr>
        <p:blipFill rotWithShape="1">
          <a:blip r:embed="rId4"/>
          <a:srcRect l="32969" t="37455" r="27561"/>
          <a:stretch/>
        </p:blipFill>
        <p:spPr>
          <a:xfrm>
            <a:off x="8685988" y="5940281"/>
            <a:ext cx="1271452" cy="450849"/>
          </a:xfrm>
          <a:prstGeom prst="rect">
            <a:avLst/>
          </a:prstGeom>
        </p:spPr>
      </p:pic>
      <p:grpSp>
        <p:nvGrpSpPr>
          <p:cNvPr id="27" name="Group 26">
            <a:extLst>
              <a:ext uri="{FF2B5EF4-FFF2-40B4-BE49-F238E27FC236}">
                <a16:creationId xmlns:a16="http://schemas.microsoft.com/office/drawing/2014/main" id="{5BBF9E58-D624-4D96-BD63-F5B36677BBF1}"/>
              </a:ext>
            </a:extLst>
          </p:cNvPr>
          <p:cNvGrpSpPr/>
          <p:nvPr/>
        </p:nvGrpSpPr>
        <p:grpSpPr>
          <a:xfrm>
            <a:off x="2194560" y="2124891"/>
            <a:ext cx="4615543" cy="4667795"/>
            <a:chOff x="2194560" y="2124891"/>
            <a:chExt cx="4615543" cy="4667795"/>
          </a:xfrm>
        </p:grpSpPr>
        <p:cxnSp>
          <p:nvCxnSpPr>
            <p:cNvPr id="20" name="Straight Connector 19">
              <a:extLst>
                <a:ext uri="{FF2B5EF4-FFF2-40B4-BE49-F238E27FC236}">
                  <a16:creationId xmlns:a16="http://schemas.microsoft.com/office/drawing/2014/main" id="{D16B5131-EDF5-4922-8C25-5C95BEF0FB7D}"/>
                </a:ext>
              </a:extLst>
            </p:cNvPr>
            <p:cNvCxnSpPr/>
            <p:nvPr/>
          </p:nvCxnSpPr>
          <p:spPr>
            <a:xfrm>
              <a:off x="2194560" y="6492875"/>
              <a:ext cx="0" cy="2823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6C75C3-2D5D-413D-9C56-C6D55164B457}"/>
                </a:ext>
              </a:extLst>
            </p:cNvPr>
            <p:cNvCxnSpPr/>
            <p:nvPr/>
          </p:nvCxnSpPr>
          <p:spPr>
            <a:xfrm>
              <a:off x="2194560" y="6792686"/>
              <a:ext cx="21510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1066F2-A504-4A09-B09C-11FEEA684174}"/>
                </a:ext>
              </a:extLst>
            </p:cNvPr>
            <p:cNvCxnSpPr>
              <a:cxnSpLocks/>
            </p:cNvCxnSpPr>
            <p:nvPr/>
          </p:nvCxnSpPr>
          <p:spPr>
            <a:xfrm flipV="1">
              <a:off x="4354286" y="2142309"/>
              <a:ext cx="0" cy="46503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11CE36-22B9-4102-B113-6DE0EAE3FB88}"/>
                </a:ext>
              </a:extLst>
            </p:cNvPr>
            <p:cNvCxnSpPr>
              <a:cxnSpLocks/>
            </p:cNvCxnSpPr>
            <p:nvPr/>
          </p:nvCxnSpPr>
          <p:spPr>
            <a:xfrm flipV="1">
              <a:off x="4354286" y="2124891"/>
              <a:ext cx="2455817" cy="87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098D2868-5042-4FEE-9894-0095C4239A7E}"/>
              </a:ext>
            </a:extLst>
          </p:cNvPr>
          <p:cNvCxnSpPr>
            <a:cxnSpLocks/>
          </p:cNvCxnSpPr>
          <p:nvPr/>
        </p:nvCxnSpPr>
        <p:spPr>
          <a:xfrm>
            <a:off x="7916092" y="6176963"/>
            <a:ext cx="80989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quot;Not Allowed&quot; Symbol 32">
            <a:extLst>
              <a:ext uri="{FF2B5EF4-FFF2-40B4-BE49-F238E27FC236}">
                <a16:creationId xmlns:a16="http://schemas.microsoft.com/office/drawing/2014/main" id="{3E73159D-7E60-4548-866E-2FED81656A58}"/>
              </a:ext>
            </a:extLst>
          </p:cNvPr>
          <p:cNvSpPr/>
          <p:nvPr/>
        </p:nvSpPr>
        <p:spPr>
          <a:xfrm>
            <a:off x="1932215" y="134071"/>
            <a:ext cx="7562768" cy="6589857"/>
          </a:xfrm>
          <a:prstGeom prst="noSmoking">
            <a:avLst/>
          </a:prstGeom>
          <a:solidFill>
            <a:srgbClr val="C0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942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
        <p:nvSpPr>
          <p:cNvPr id="2" name="Title 1">
            <a:extLst>
              <a:ext uri="{FF2B5EF4-FFF2-40B4-BE49-F238E27FC236}">
                <a16:creationId xmlns:a16="http://schemas.microsoft.com/office/drawing/2014/main" id="{6875E9D3-AF05-48EB-A95D-C46C058FEEE7}"/>
              </a:ext>
            </a:extLst>
          </p:cNvPr>
          <p:cNvSpPr>
            <a:spLocks noGrp="1"/>
          </p:cNvSpPr>
          <p:nvPr>
            <p:ph type="title"/>
          </p:nvPr>
        </p:nvSpPr>
        <p:spPr>
          <a:xfrm>
            <a:off x="990096" y="977900"/>
            <a:ext cx="6539558" cy="3327734"/>
          </a:xfrm>
        </p:spPr>
        <p:txBody>
          <a:bodyPr vert="horz" lIns="91440" tIns="45720" rIns="91440" bIns="45720" rtlCol="0" anchor="b">
            <a:normAutofit/>
          </a:bodyPr>
          <a:lstStyle/>
          <a:p>
            <a:pPr algn="r"/>
            <a:r>
              <a:rPr lang="en-US" b="1" spc="200"/>
              <a:t>Similarities between initial assumption &amp; final product</a:t>
            </a:r>
            <a:endParaRPr lang="en-US" spc="200"/>
          </a:p>
        </p:txBody>
      </p:sp>
      <p:cxnSp>
        <p:nvCxnSpPr>
          <p:cNvPr id="12" name="Straight Connector 16">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Tree>
    <p:extLst>
      <p:ext uri="{BB962C8B-B14F-4D97-AF65-F5344CB8AC3E}">
        <p14:creationId xmlns:p14="http://schemas.microsoft.com/office/powerpoint/2010/main" val="2000080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18D1E-CD9B-415B-905C-7F1760510BE2}"/>
              </a:ext>
            </a:extLst>
          </p:cNvPr>
          <p:cNvSpPr>
            <a:spLocks noGrp="1"/>
          </p:cNvSpPr>
          <p:nvPr>
            <p:ph type="title"/>
          </p:nvPr>
        </p:nvSpPr>
        <p:spPr>
          <a:xfrm>
            <a:off x="661170" y="4856116"/>
            <a:ext cx="4032750" cy="1873409"/>
          </a:xfrm>
        </p:spPr>
        <p:txBody>
          <a:bodyPr/>
          <a:lstStyle/>
          <a:p>
            <a:r>
              <a:rPr lang="en-US"/>
              <a:t>Similarities</a:t>
            </a:r>
          </a:p>
        </p:txBody>
      </p:sp>
      <p:sp>
        <p:nvSpPr>
          <p:cNvPr id="7" name="Rectangle 6">
            <a:extLst>
              <a:ext uri="{FF2B5EF4-FFF2-40B4-BE49-F238E27FC236}">
                <a16:creationId xmlns:a16="http://schemas.microsoft.com/office/drawing/2014/main" id="{90CBCF54-D39A-4FF9-AA38-15EB387E564A}"/>
              </a:ext>
            </a:extLst>
          </p:cNvPr>
          <p:cNvSpPr/>
          <p:nvPr/>
        </p:nvSpPr>
        <p:spPr>
          <a:xfrm>
            <a:off x="8591369" y="4856116"/>
            <a:ext cx="3184071"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a:solidFill>
                  <a:schemeClr val="accent1">
                    <a:lumMod val="75000"/>
                  </a:schemeClr>
                </a:solidFill>
              </a:rPr>
              <a:t>Trainee </a:t>
            </a:r>
          </a:p>
          <a:p>
            <a:pPr algn="ctr"/>
            <a:r>
              <a:rPr lang="en-US" sz="5400" b="1">
                <a:ln/>
                <a:solidFill>
                  <a:schemeClr val="accent1">
                    <a:lumMod val="75000"/>
                  </a:schemeClr>
                </a:solidFill>
              </a:rPr>
              <a:t>(Persona)</a:t>
            </a:r>
          </a:p>
        </p:txBody>
      </p:sp>
      <p:pic>
        <p:nvPicPr>
          <p:cNvPr id="8" name="Picture 7">
            <a:extLst>
              <a:ext uri="{FF2B5EF4-FFF2-40B4-BE49-F238E27FC236}">
                <a16:creationId xmlns:a16="http://schemas.microsoft.com/office/drawing/2014/main" id="{D15453ED-2DE7-496D-AB2B-29792B3567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2158" y="378851"/>
            <a:ext cx="5279390" cy="3889375"/>
          </a:xfrm>
          <a:prstGeom prst="rect">
            <a:avLst/>
          </a:prstGeom>
          <a:noFill/>
        </p:spPr>
      </p:pic>
      <p:sp>
        <p:nvSpPr>
          <p:cNvPr id="4" name="Heart 3">
            <a:extLst>
              <a:ext uri="{FF2B5EF4-FFF2-40B4-BE49-F238E27FC236}">
                <a16:creationId xmlns:a16="http://schemas.microsoft.com/office/drawing/2014/main" id="{54F99FD9-A26F-411F-B051-35E02DC86415}"/>
              </a:ext>
            </a:extLst>
          </p:cNvPr>
          <p:cNvSpPr/>
          <p:nvPr/>
        </p:nvSpPr>
        <p:spPr>
          <a:xfrm>
            <a:off x="6275881" y="373504"/>
            <a:ext cx="4696916" cy="3884949"/>
          </a:xfrm>
          <a:prstGeom prst="heart">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5400">
                <a:solidFill>
                  <a:srgbClr val="FFC000"/>
                </a:solidFill>
              </a:rPr>
              <a:t>We Love you AMAL</a:t>
            </a:r>
          </a:p>
        </p:txBody>
      </p:sp>
    </p:spTree>
    <p:extLst>
      <p:ext uri="{BB962C8B-B14F-4D97-AF65-F5344CB8AC3E}">
        <p14:creationId xmlns:p14="http://schemas.microsoft.com/office/powerpoint/2010/main" val="25262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 name="Rectangle 12">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6">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6EEFC-B7CC-4DFA-9AC2-70303996A3F0}"/>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algn="l"/>
            <a:r>
              <a:rPr lang="en-US" sz="4800">
                <a:solidFill>
                  <a:srgbClr val="FFFFFF"/>
                </a:solidFill>
              </a:rPr>
              <a:t>MVP</a:t>
            </a:r>
            <a:br>
              <a:rPr lang="en-US" sz="4800">
                <a:solidFill>
                  <a:srgbClr val="FFFFFF"/>
                </a:solidFill>
              </a:rPr>
            </a:br>
            <a:r>
              <a:rPr lang="en-US" sz="4800">
                <a:solidFill>
                  <a:srgbClr val="FFFFFF"/>
                </a:solidFill>
              </a:rPr>
              <a:t>Minimum Viable Product</a:t>
            </a:r>
          </a:p>
        </p:txBody>
      </p:sp>
      <p:cxnSp>
        <p:nvCxnSpPr>
          <p:cNvPr id="16" name="Straight Connector 18">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8" name="Rectangle 20">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935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B74D-565A-40D2-876E-C9D01EC3671B}"/>
              </a:ext>
            </a:extLst>
          </p:cNvPr>
          <p:cNvSpPr>
            <a:spLocks noGrp="1"/>
          </p:cNvSpPr>
          <p:nvPr>
            <p:ph type="title"/>
          </p:nvPr>
        </p:nvSpPr>
        <p:spPr>
          <a:xfrm>
            <a:off x="773757" y="112348"/>
            <a:ext cx="10515600" cy="1325563"/>
          </a:xfrm>
        </p:spPr>
        <p:txBody>
          <a:bodyPr/>
          <a:lstStyle/>
          <a:p>
            <a:r>
              <a:rPr lang="en-US" b="1"/>
              <a:t>MVP</a:t>
            </a:r>
          </a:p>
        </p:txBody>
      </p:sp>
      <p:graphicFrame>
        <p:nvGraphicFramePr>
          <p:cNvPr id="15" name="Content Placeholder 14">
            <a:extLst>
              <a:ext uri="{FF2B5EF4-FFF2-40B4-BE49-F238E27FC236}">
                <a16:creationId xmlns:a16="http://schemas.microsoft.com/office/drawing/2014/main" id="{4B16F89A-3C17-44C1-9AE3-4C4593A366A3}"/>
              </a:ext>
            </a:extLst>
          </p:cNvPr>
          <p:cNvGraphicFramePr>
            <a:graphicFrameLocks noGrp="1"/>
          </p:cNvGraphicFramePr>
          <p:nvPr>
            <p:ph sz="half" idx="1"/>
            <p:extLst>
              <p:ext uri="{D42A27DB-BD31-4B8C-83A1-F6EECF244321}">
                <p14:modId xmlns:p14="http://schemas.microsoft.com/office/powerpoint/2010/main" val="958290654"/>
              </p:ext>
            </p:extLst>
          </p:nvPr>
        </p:nvGraphicFramePr>
        <p:xfrm>
          <a:off x="100512" y="1865181"/>
          <a:ext cx="4633278" cy="4661210"/>
        </p:xfrm>
        <a:graphic>
          <a:graphicData uri="http://schemas.openxmlformats.org/drawingml/2006/table">
            <a:tbl>
              <a:tblPr firstRow="1" firstCol="1" bandRow="1"/>
              <a:tblGrid>
                <a:gridCol w="4633278">
                  <a:extLst>
                    <a:ext uri="{9D8B030D-6E8A-4147-A177-3AD203B41FA5}">
                      <a16:colId xmlns:a16="http://schemas.microsoft.com/office/drawing/2014/main" val="310357580"/>
                    </a:ext>
                  </a:extLst>
                </a:gridCol>
              </a:tblGrid>
              <a:tr h="214218">
                <a:tc>
                  <a:txBody>
                    <a:bodyPr/>
                    <a:lstStyle/>
                    <a:p>
                      <a:pPr marL="0" marR="0" algn="ctr">
                        <a:lnSpc>
                          <a:spcPct val="107000"/>
                        </a:lnSpc>
                        <a:spcBef>
                          <a:spcPts val="200"/>
                        </a:spcBef>
                        <a:spcAft>
                          <a:spcPts val="0"/>
                        </a:spcAft>
                      </a:pPr>
                      <a:r>
                        <a:rPr lang="en-US" sz="2400" b="1">
                          <a:solidFill>
                            <a:srgbClr val="2F5496"/>
                          </a:solidFill>
                          <a:effectLst/>
                          <a:latin typeface="Calibri" panose="020F0502020204030204" pitchFamily="34" charset="0"/>
                          <a:ea typeface="Times New Roman" panose="02020603050405020304" pitchFamily="18" charset="0"/>
                          <a:cs typeface="Arial" panose="020B0604020202020204" pitchFamily="34" charset="0"/>
                        </a:rPr>
                        <a:t>Features set by designers (team)</a:t>
                      </a:r>
                    </a:p>
                    <a:p>
                      <a:pPr marL="0" marR="0" algn="l">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248514"/>
                  </a:ext>
                </a:extLst>
              </a:tr>
              <a:tr h="4098409">
                <a:tc>
                  <a:txBody>
                    <a:bodyPr/>
                    <a:lstStyle/>
                    <a:p>
                      <a:pPr marL="0" marR="0" algn="l">
                        <a:lnSpc>
                          <a:spcPct val="107000"/>
                        </a:lnSpc>
                        <a:spcBef>
                          <a:spcPts val="200"/>
                        </a:spcBef>
                        <a:spcAft>
                          <a:spcPts val="0"/>
                        </a:spcAft>
                      </a:pPr>
                      <a:endParaRPr lang="en-US" sz="1100" b="1">
                        <a:solidFill>
                          <a:srgbClr val="2F5496"/>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138425"/>
                  </a:ext>
                </a:extLst>
              </a:tr>
            </a:tbl>
          </a:graphicData>
        </a:graphic>
      </p:graphicFrame>
      <p:pic>
        <p:nvPicPr>
          <p:cNvPr id="1025" name="Picture 8">
            <a:extLst>
              <a:ext uri="{FF2B5EF4-FFF2-40B4-BE49-F238E27FC236}">
                <a16:creationId xmlns:a16="http://schemas.microsoft.com/office/drawing/2014/main" id="{CA6A47EC-8E4B-49FF-AA31-5C4BA182D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762" b="6090"/>
          <a:stretch>
            <a:fillRect/>
          </a:stretch>
        </p:blipFill>
        <p:spPr bwMode="auto">
          <a:xfrm rot="5400000">
            <a:off x="618402" y="2168305"/>
            <a:ext cx="3597497" cy="44424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a:extLst>
              <a:ext uri="{FF2B5EF4-FFF2-40B4-BE49-F238E27FC236}">
                <a16:creationId xmlns:a16="http://schemas.microsoft.com/office/drawing/2014/main" id="{863DEB73-4BC4-4592-9DF4-081BAD489619}"/>
              </a:ext>
            </a:extLst>
          </p:cNvPr>
          <p:cNvGraphicFramePr>
            <a:graphicFrameLocks noGrp="1"/>
          </p:cNvGraphicFramePr>
          <p:nvPr>
            <p:extLst>
              <p:ext uri="{D42A27DB-BD31-4B8C-83A1-F6EECF244321}">
                <p14:modId xmlns:p14="http://schemas.microsoft.com/office/powerpoint/2010/main" val="1160905476"/>
              </p:ext>
            </p:extLst>
          </p:nvPr>
        </p:nvGraphicFramePr>
        <p:xfrm>
          <a:off x="4905135" y="3326545"/>
          <a:ext cx="3944225" cy="3437786"/>
        </p:xfrm>
        <a:graphic>
          <a:graphicData uri="http://schemas.openxmlformats.org/drawingml/2006/table">
            <a:tbl>
              <a:tblPr firstRow="1" firstCol="1" bandRow="1"/>
              <a:tblGrid>
                <a:gridCol w="3944225">
                  <a:extLst>
                    <a:ext uri="{9D8B030D-6E8A-4147-A177-3AD203B41FA5}">
                      <a16:colId xmlns:a16="http://schemas.microsoft.com/office/drawing/2014/main" val="3935260368"/>
                    </a:ext>
                  </a:extLst>
                </a:gridCol>
              </a:tblGrid>
              <a:tr h="309919">
                <a:tc>
                  <a:txBody>
                    <a:bodyPr/>
                    <a:lstStyle/>
                    <a:p>
                      <a:pPr marL="0" marR="0" algn="ctr">
                        <a:lnSpc>
                          <a:spcPct val="107000"/>
                        </a:lnSpc>
                        <a:spcBef>
                          <a:spcPts val="0"/>
                        </a:spcBef>
                        <a:spcAft>
                          <a:spcPts val="0"/>
                        </a:spcAft>
                      </a:pPr>
                      <a:r>
                        <a:rPr lang="en-US" sz="2400" b="1" kern="1200">
                          <a:solidFill>
                            <a:srgbClr val="FF0000"/>
                          </a:solidFill>
                          <a:effectLst/>
                          <a:latin typeface="Calibri" panose="020F0502020204030204" pitchFamily="34" charset="0"/>
                          <a:ea typeface="Calibri" panose="020F0502020204030204" pitchFamily="34" charset="0"/>
                          <a:cs typeface="Arial" panose="020B0604020202020204" pitchFamily="34" charset="0"/>
                        </a:rPr>
                        <a:t>Features set by user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873779"/>
                  </a:ext>
                </a:extLst>
              </a:tr>
              <a:tr h="3063771">
                <a:tc>
                  <a:txBody>
                    <a:bodyPr/>
                    <a:lstStyle/>
                    <a:p>
                      <a:pPr marL="0" marR="0" algn="l">
                        <a:lnSpc>
                          <a:spcPct val="107000"/>
                        </a:lnSpc>
                        <a:spcBef>
                          <a:spcPts val="0"/>
                        </a:spcBef>
                        <a:spcAft>
                          <a:spcPts val="0"/>
                        </a:spcAft>
                      </a:pPr>
                      <a:endParaRPr lang="en-US"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382725"/>
                  </a:ext>
                </a:extLst>
              </a:tr>
            </a:tbl>
          </a:graphicData>
        </a:graphic>
      </p:graphicFrame>
      <p:pic>
        <p:nvPicPr>
          <p:cNvPr id="1027" name="Picture 10">
            <a:extLst>
              <a:ext uri="{FF2B5EF4-FFF2-40B4-BE49-F238E27FC236}">
                <a16:creationId xmlns:a16="http://schemas.microsoft.com/office/drawing/2014/main" id="{1386D1AF-B856-47BD-84F1-0FB7E0F07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58" t="2565" b="4808"/>
          <a:stretch>
            <a:fillRect/>
          </a:stretch>
        </p:blipFill>
        <p:spPr bwMode="auto">
          <a:xfrm rot="-5400000">
            <a:off x="5460946" y="3291607"/>
            <a:ext cx="2815235" cy="367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E818E1E5-EDCF-4544-9D8D-93723A1B1AC8}"/>
              </a:ext>
            </a:extLst>
          </p:cNvPr>
          <p:cNvGraphicFramePr>
            <a:graphicFrameLocks noGrp="1"/>
          </p:cNvGraphicFramePr>
          <p:nvPr>
            <p:extLst>
              <p:ext uri="{D42A27DB-BD31-4B8C-83A1-F6EECF244321}">
                <p14:modId xmlns:p14="http://schemas.microsoft.com/office/powerpoint/2010/main" val="805937533"/>
              </p:ext>
            </p:extLst>
          </p:nvPr>
        </p:nvGraphicFramePr>
        <p:xfrm>
          <a:off x="4905136" y="127579"/>
          <a:ext cx="3934223" cy="3083560"/>
        </p:xfrm>
        <a:graphic>
          <a:graphicData uri="http://schemas.openxmlformats.org/drawingml/2006/table">
            <a:tbl>
              <a:tblPr firstRow="1" firstCol="1" bandRow="1"/>
              <a:tblGrid>
                <a:gridCol w="3934223">
                  <a:extLst>
                    <a:ext uri="{9D8B030D-6E8A-4147-A177-3AD203B41FA5}">
                      <a16:colId xmlns:a16="http://schemas.microsoft.com/office/drawing/2014/main" val="3089059042"/>
                    </a:ext>
                  </a:extLst>
                </a:gridCol>
              </a:tblGrid>
              <a:tr h="463862">
                <a:tc>
                  <a:txBody>
                    <a:bodyPr/>
                    <a:lstStyle/>
                    <a:p>
                      <a:pPr marL="0" marR="0" algn="ctr">
                        <a:lnSpc>
                          <a:spcPct val="107000"/>
                        </a:lnSpc>
                        <a:spcBef>
                          <a:spcPts val="0"/>
                        </a:spcBef>
                        <a:spcAft>
                          <a:spcPts val="0"/>
                        </a:spcAft>
                      </a:pPr>
                      <a:r>
                        <a:rPr lang="en-US" sz="2400" b="1" kern="1200">
                          <a:solidFill>
                            <a:srgbClr val="FF0000"/>
                          </a:solidFill>
                          <a:effectLst/>
                          <a:latin typeface="Calibri" panose="020F0502020204030204" pitchFamily="34" charset="0"/>
                          <a:ea typeface="Calibri" panose="020F0502020204030204" pitchFamily="34" charset="0"/>
                          <a:cs typeface="Arial" panose="020B0604020202020204" pitchFamily="34" charset="0"/>
                        </a:rPr>
                        <a:t>Features set by user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4522615"/>
                  </a:ext>
                </a:extLst>
              </a:tr>
              <a:tr h="2619698">
                <a:tc>
                  <a:txBody>
                    <a:bodyPr/>
                    <a:lstStyle/>
                    <a:p>
                      <a:pPr marL="0" marR="0">
                        <a:lnSpc>
                          <a:spcPct val="107000"/>
                        </a:lnSpc>
                        <a:spcBef>
                          <a:spcPts val="0"/>
                        </a:spcBef>
                        <a:spcAft>
                          <a:spcPts val="0"/>
                        </a:spcAft>
                      </a:pPr>
                      <a:endParaRPr lang="en-US" sz="110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571296"/>
                  </a:ext>
                </a:extLst>
              </a:tr>
            </a:tbl>
          </a:graphicData>
        </a:graphic>
      </p:graphicFrame>
      <p:pic>
        <p:nvPicPr>
          <p:cNvPr id="1026" name="Picture 9">
            <a:extLst>
              <a:ext uri="{FF2B5EF4-FFF2-40B4-BE49-F238E27FC236}">
                <a16:creationId xmlns:a16="http://schemas.microsoft.com/office/drawing/2014/main" id="{4ADFBA41-BE5D-49AB-A58E-4C7C45B8E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486" t="16927" r="6337" b="13020"/>
          <a:stretch>
            <a:fillRect/>
          </a:stretch>
        </p:blipFill>
        <p:spPr bwMode="auto">
          <a:xfrm rot="-5400000">
            <a:off x="5477884" y="339042"/>
            <a:ext cx="2565653" cy="31785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156B93E-D410-4CDA-BC03-9A6B0E411E69}"/>
              </a:ext>
            </a:extLst>
          </p:cNvPr>
          <p:cNvSpPr/>
          <p:nvPr/>
        </p:nvSpPr>
        <p:spPr>
          <a:xfrm>
            <a:off x="9225281" y="1865181"/>
            <a:ext cx="2546414" cy="1857368"/>
          </a:xfrm>
          <a:prstGeom prst="rect">
            <a:avLst/>
          </a:prstGeom>
        </p:spPr>
        <p:txBody>
          <a:bodyPr wrap="square">
            <a:spAutoFit/>
          </a:bodyPr>
          <a:lstStyle/>
          <a:p>
            <a:pPr>
              <a:lnSpc>
                <a:spcPct val="107000"/>
              </a:lnSpc>
              <a:spcAft>
                <a:spcPts val="800"/>
              </a:spcAft>
            </a:pPr>
            <a:r>
              <a:rPr lang="en-US">
                <a:latin typeface="Calibri" panose="020F0502020204030204" pitchFamily="34" charset="0"/>
                <a:ea typeface="Calibri" panose="020F0502020204030204" pitchFamily="34" charset="0"/>
                <a:cs typeface="Arial" panose="020B0604020202020204" pitchFamily="34" charset="0"/>
              </a:rPr>
              <a:t>The essential- low effort chart was entirely different from ours. It’s interesting to look up what matters to the user the most.</a:t>
            </a:r>
          </a:p>
        </p:txBody>
      </p:sp>
    </p:spTree>
    <p:extLst>
      <p:ext uri="{BB962C8B-B14F-4D97-AF65-F5344CB8AC3E}">
        <p14:creationId xmlns:p14="http://schemas.microsoft.com/office/powerpoint/2010/main" val="257759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0CE2B6F-B728-443B-BE2D-744C7DDE70D3}"/>
              </a:ext>
            </a:extLst>
          </p:cNvPr>
          <p:cNvPicPr>
            <a:picLocks noChangeAspect="1"/>
          </p:cNvPicPr>
          <p:nvPr/>
        </p:nvPicPr>
        <p:blipFill rotWithShape="1">
          <a:blip r:embed="rId2"/>
          <a:srcRect l="1156" t="6056" r="8902" b="3437"/>
          <a:stretch/>
        </p:blipFill>
        <p:spPr>
          <a:xfrm>
            <a:off x="1022843" y="67956"/>
            <a:ext cx="9255919" cy="6590467"/>
          </a:xfrm>
          <a:prstGeom prst="rect">
            <a:avLst/>
          </a:prstGeom>
        </p:spPr>
      </p:pic>
      <p:sp>
        <p:nvSpPr>
          <p:cNvPr id="2" name="Title 1">
            <a:extLst>
              <a:ext uri="{FF2B5EF4-FFF2-40B4-BE49-F238E27FC236}">
                <a16:creationId xmlns:a16="http://schemas.microsoft.com/office/drawing/2014/main" id="{8C39F913-4156-4B16-B076-730A2DC43561}"/>
              </a:ext>
            </a:extLst>
          </p:cNvPr>
          <p:cNvSpPr>
            <a:spLocks noGrp="1"/>
          </p:cNvSpPr>
          <p:nvPr>
            <p:ph type="title"/>
          </p:nvPr>
        </p:nvSpPr>
        <p:spPr>
          <a:xfrm>
            <a:off x="1024128" y="585216"/>
            <a:ext cx="3133581" cy="1499616"/>
          </a:xfrm>
        </p:spPr>
        <p:txBody>
          <a:bodyPr>
            <a:normAutofit/>
          </a:bodyPr>
          <a:lstStyle/>
          <a:p>
            <a:r>
              <a:rPr lang="en-US" sz="4000"/>
              <a:t>Our persona</a:t>
            </a:r>
          </a:p>
        </p:txBody>
      </p:sp>
    </p:spTree>
    <p:extLst>
      <p:ext uri="{BB962C8B-B14F-4D97-AF65-F5344CB8AC3E}">
        <p14:creationId xmlns:p14="http://schemas.microsoft.com/office/powerpoint/2010/main" val="2513652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
        <p:nvSpPr>
          <p:cNvPr id="2" name="Title 1">
            <a:extLst>
              <a:ext uri="{FF2B5EF4-FFF2-40B4-BE49-F238E27FC236}">
                <a16:creationId xmlns:a16="http://schemas.microsoft.com/office/drawing/2014/main" id="{BDE094A8-A816-4604-B1B1-76D2FFB6BE02}"/>
              </a:ext>
            </a:extLst>
          </p:cNvPr>
          <p:cNvSpPr>
            <a:spLocks noGrp="1"/>
          </p:cNvSpPr>
          <p:nvPr>
            <p:ph type="title"/>
          </p:nvPr>
        </p:nvSpPr>
        <p:spPr>
          <a:xfrm>
            <a:off x="990096" y="977900"/>
            <a:ext cx="6539558" cy="3327734"/>
          </a:xfrm>
        </p:spPr>
        <p:txBody>
          <a:bodyPr vert="horz" lIns="91440" tIns="45720" rIns="91440" bIns="45720" rtlCol="0" anchor="b">
            <a:normAutofit/>
          </a:bodyPr>
          <a:lstStyle/>
          <a:p>
            <a:r>
              <a:rPr lang="en-US" sz="5400" b="1"/>
              <a:t>Motivation for our user to return</a:t>
            </a:r>
            <a:br>
              <a:rPr lang="en-US" sz="5400" b="1"/>
            </a:br>
            <a:endParaRPr lang="en-US" sz="5400"/>
          </a:p>
        </p:txBody>
      </p:sp>
      <p:sp>
        <p:nvSpPr>
          <p:cNvPr id="3" name="Content Placeholder 2">
            <a:extLst>
              <a:ext uri="{FF2B5EF4-FFF2-40B4-BE49-F238E27FC236}">
                <a16:creationId xmlns:a16="http://schemas.microsoft.com/office/drawing/2014/main" id="{1EF4CE1B-0B21-4DF7-AD29-CDE89BCEFA7B}"/>
              </a:ext>
            </a:extLst>
          </p:cNvPr>
          <p:cNvSpPr>
            <a:spLocks noGrp="1"/>
          </p:cNvSpPr>
          <p:nvPr>
            <p:ph type="body" idx="1"/>
          </p:nvPr>
        </p:nvSpPr>
        <p:spPr>
          <a:xfrm>
            <a:off x="990096" y="4621235"/>
            <a:ext cx="6539558" cy="1225028"/>
          </a:xfrm>
        </p:spPr>
        <p:txBody>
          <a:bodyPr vert="horz" lIns="91440" tIns="45720" rIns="91440" bIns="45720" rtlCol="0" anchor="t">
            <a:normAutofit/>
          </a:bodyPr>
          <a:lstStyle/>
          <a:p>
            <a:pPr algn="r">
              <a:lnSpc>
                <a:spcPct val="90000"/>
              </a:lnSpc>
            </a:pPr>
            <a:r>
              <a:rPr lang="en-US" sz="2000"/>
              <a:t>Since the relation between the trainee and the App will finish by the trainee receiving her driving license, we count on the good service we provide and the recommendation from the trainees.</a:t>
            </a:r>
          </a:p>
          <a:p>
            <a:pPr algn="r">
              <a:lnSpc>
                <a:spcPct val="90000"/>
              </a:lnSpc>
            </a:pPr>
            <a:endParaRPr lang="en-US" sz="2000"/>
          </a:p>
        </p:txBody>
      </p:sp>
      <p:cxnSp>
        <p:nvCxnSpPr>
          <p:cNvPr id="18" name="Straight Connector 17">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Tree>
    <p:extLst>
      <p:ext uri="{BB962C8B-B14F-4D97-AF65-F5344CB8AC3E}">
        <p14:creationId xmlns:p14="http://schemas.microsoft.com/office/powerpoint/2010/main" val="106958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5EED8-3F3F-4FDC-9A6C-CA0B192CC5A5}"/>
              </a:ext>
            </a:extLst>
          </p:cNvPr>
          <p:cNvSpPr>
            <a:spLocks noGrp="1"/>
          </p:cNvSpPr>
          <p:nvPr>
            <p:ph type="title"/>
          </p:nvPr>
        </p:nvSpPr>
        <p:spPr>
          <a:xfrm>
            <a:off x="5590120" y="1105351"/>
            <a:ext cx="5477071" cy="3023981"/>
          </a:xfrm>
        </p:spPr>
        <p:txBody>
          <a:bodyPr vert="horz" lIns="91440" tIns="45720" rIns="91440" bIns="45720" rtlCol="0" anchor="b">
            <a:normAutofit/>
          </a:bodyPr>
          <a:lstStyle/>
          <a:p>
            <a:pPr algn="l"/>
            <a:r>
              <a:rPr lang="en-US" sz="4400" b="1">
                <a:solidFill>
                  <a:schemeClr val="bg1"/>
                </a:solidFill>
              </a:rPr>
              <a:t>Future plan</a:t>
            </a:r>
            <a:endParaRPr lang="en-US" sz="4400">
              <a:solidFill>
                <a:schemeClr val="bg1"/>
              </a:solidFill>
            </a:endParaRPr>
          </a:p>
        </p:txBody>
      </p:sp>
      <p:sp>
        <p:nvSpPr>
          <p:cNvPr id="3" name="Content Placeholder 2">
            <a:extLst>
              <a:ext uri="{FF2B5EF4-FFF2-40B4-BE49-F238E27FC236}">
                <a16:creationId xmlns:a16="http://schemas.microsoft.com/office/drawing/2014/main" id="{A34F70B7-FB83-4CC6-8A9C-4CD80566E300}"/>
              </a:ext>
            </a:extLst>
          </p:cNvPr>
          <p:cNvSpPr>
            <a:spLocks noGrp="1"/>
          </p:cNvSpPr>
          <p:nvPr>
            <p:ph type="body" idx="1"/>
          </p:nvPr>
        </p:nvSpPr>
        <p:spPr>
          <a:xfrm>
            <a:off x="5590120" y="4297556"/>
            <a:ext cx="5477071" cy="1431695"/>
          </a:xfrm>
        </p:spPr>
        <p:txBody>
          <a:bodyPr vert="horz" lIns="91440" tIns="45720" rIns="91440" bIns="45720" rtlCol="0" anchor="t">
            <a:normAutofit/>
          </a:bodyPr>
          <a:lstStyle/>
          <a:p>
            <a:pPr lvl="0"/>
            <a:r>
              <a:rPr lang="en-US" sz="1600">
                <a:solidFill>
                  <a:schemeClr val="bg1"/>
                </a:solidFill>
              </a:rPr>
              <a:t>Add packages </a:t>
            </a:r>
          </a:p>
          <a:p>
            <a:pPr lvl="0"/>
            <a:r>
              <a:rPr lang="en-US" sz="1600">
                <a:solidFill>
                  <a:schemeClr val="bg1"/>
                </a:solidFill>
              </a:rPr>
              <a:t>Add trainer selection options</a:t>
            </a:r>
          </a:p>
          <a:p>
            <a:endParaRPr lang="en-US" sz="1600">
              <a:solidFill>
                <a:schemeClr val="bg1"/>
              </a:solidFill>
            </a:endParaRPr>
          </a:p>
        </p:txBody>
      </p:sp>
      <p:sp>
        <p:nvSpPr>
          <p:cNvPr id="18" name="Rectangle 17">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cxnSp>
        <p:nvCxnSpPr>
          <p:cNvPr id="20" name="Straight Connector 19">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60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4EF3-3F7D-4A0A-98D9-9821FEBBE240}"/>
              </a:ext>
            </a:extLst>
          </p:cNvPr>
          <p:cNvSpPr>
            <a:spLocks noGrp="1"/>
          </p:cNvSpPr>
          <p:nvPr>
            <p:ph type="ctrTitle"/>
          </p:nvPr>
        </p:nvSpPr>
        <p:spPr/>
        <p:txBody>
          <a:bodyPr/>
          <a:lstStyle/>
          <a:p>
            <a:pPr algn="ctr"/>
            <a:r>
              <a:rPr lang="en-US"/>
              <a:t>Hypothesis &amp; solution</a:t>
            </a:r>
          </a:p>
        </p:txBody>
      </p:sp>
    </p:spTree>
    <p:extLst>
      <p:ext uri="{BB962C8B-B14F-4D97-AF65-F5344CB8AC3E}">
        <p14:creationId xmlns:p14="http://schemas.microsoft.com/office/powerpoint/2010/main" val="278567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25651-6769-4DAF-BF81-FCA637E32C10}"/>
              </a:ext>
            </a:extLst>
          </p:cNvPr>
          <p:cNvSpPr>
            <a:spLocks noGrp="1"/>
          </p:cNvSpPr>
          <p:nvPr>
            <p:ph type="title"/>
          </p:nvPr>
        </p:nvSpPr>
        <p:spPr>
          <a:xfrm>
            <a:off x="1024129" y="585216"/>
            <a:ext cx="3779085" cy="1499616"/>
          </a:xfrm>
        </p:spPr>
        <p:txBody>
          <a:bodyPr>
            <a:normAutofit/>
          </a:bodyPr>
          <a:lstStyle/>
          <a:p>
            <a:r>
              <a:rPr lang="en-US" sz="3500">
                <a:solidFill>
                  <a:srgbClr val="FFFFFF"/>
                </a:solidFill>
              </a:rPr>
              <a:t>summary of our user research findings</a:t>
            </a:r>
          </a:p>
        </p:txBody>
      </p:sp>
      <p:cxnSp>
        <p:nvCxnSpPr>
          <p:cNvPr id="15" name="Straight Connector 1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FE468A-07DE-459F-89FB-986C45B3B16A}"/>
              </a:ext>
            </a:extLst>
          </p:cNvPr>
          <p:cNvSpPr>
            <a:spLocks noGrp="1"/>
          </p:cNvSpPr>
          <p:nvPr>
            <p:ph idx="1"/>
          </p:nvPr>
        </p:nvSpPr>
        <p:spPr>
          <a:xfrm>
            <a:off x="1024129" y="2286000"/>
            <a:ext cx="3791711" cy="1143000"/>
          </a:xfrm>
        </p:spPr>
        <p:txBody>
          <a:bodyPr vert="horz" lIns="45720" tIns="45720" rIns="45720" bIns="45720" rtlCol="0" anchor="t">
            <a:normAutofit/>
          </a:bodyPr>
          <a:lstStyle/>
          <a:p>
            <a:pPr marL="264795" lvl="1"/>
            <a:r>
              <a:rPr lang="en-US">
                <a:solidFill>
                  <a:srgbClr val="FFFFFF"/>
                </a:solidFill>
              </a:rPr>
              <a:t>Solution </a:t>
            </a:r>
          </a:p>
          <a:p>
            <a:pPr marL="447675" lvl="2"/>
            <a:r>
              <a:rPr lang="en-US" sz="1600">
                <a:solidFill>
                  <a:srgbClr val="FFFFFF"/>
                </a:solidFill>
              </a:rPr>
              <a:t>Provide an on-site private 1 to 1 driving training service based on the user's availability. </a:t>
            </a:r>
          </a:p>
          <a:p>
            <a:pPr marL="457200" lvl="3" indent="0">
              <a:buNone/>
            </a:pPr>
            <a:endParaRPr lang="en-US">
              <a:solidFill>
                <a:srgbClr val="FFFFFF"/>
              </a:solidFill>
            </a:endParaRPr>
          </a:p>
          <a:p>
            <a:pPr lvl="3"/>
            <a:endParaRPr lang="en-US">
              <a:solidFill>
                <a:srgbClr val="FFFFFF"/>
              </a:solidFill>
            </a:endParaRPr>
          </a:p>
          <a:p>
            <a:pPr marL="457200" lvl="3" indent="0">
              <a:buNone/>
            </a:pPr>
            <a:endParaRPr lang="en-US">
              <a:solidFill>
                <a:srgbClr val="FFFFFF"/>
              </a:solidFill>
            </a:endParaRPr>
          </a:p>
          <a:p>
            <a:pPr lvl="3"/>
            <a:endParaRPr lang="en-US">
              <a:solidFill>
                <a:srgbClr val="FFFFFF"/>
              </a:solidFill>
            </a:endParaRPr>
          </a:p>
        </p:txBody>
      </p:sp>
      <p:sp>
        <p:nvSpPr>
          <p:cNvPr id="12" name="Content Placeholder 2">
            <a:extLst>
              <a:ext uri="{FF2B5EF4-FFF2-40B4-BE49-F238E27FC236}">
                <a16:creationId xmlns:a16="http://schemas.microsoft.com/office/drawing/2014/main" id="{0F899570-CE29-4598-9062-BC901571E90B}"/>
              </a:ext>
            </a:extLst>
          </p:cNvPr>
          <p:cNvSpPr txBox="1">
            <a:spLocks/>
          </p:cNvSpPr>
          <p:nvPr/>
        </p:nvSpPr>
        <p:spPr>
          <a:xfrm>
            <a:off x="1024129" y="3777155"/>
            <a:ext cx="3791711" cy="193784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264795" lvl="1"/>
            <a:r>
              <a:rPr lang="en-US" sz="1900">
                <a:solidFill>
                  <a:srgbClr val="FFFFFF"/>
                </a:solidFill>
              </a:rPr>
              <a:t>What we will accomplish?</a:t>
            </a:r>
            <a:endParaRPr lang="en-US" sz="1900" b="1">
              <a:solidFill>
                <a:srgbClr val="FFFFFF"/>
              </a:solidFill>
            </a:endParaRPr>
          </a:p>
          <a:p>
            <a:pPr marL="447675" lvl="2"/>
            <a:r>
              <a:rPr lang="en-US" sz="1600">
                <a:solidFill>
                  <a:srgbClr val="FFFFFF"/>
                </a:solidFill>
              </a:rPr>
              <a:t>Achieve having more qualified and confident female drivers.</a:t>
            </a:r>
          </a:p>
          <a:p>
            <a:pPr marL="447675" lvl="2"/>
            <a:r>
              <a:rPr lang="en-US" sz="1600">
                <a:solidFill>
                  <a:srgbClr val="FFFFFF"/>
                </a:solidFill>
              </a:rPr>
              <a:t> An alternative way of getting excellent training for an affordable price.</a:t>
            </a:r>
          </a:p>
        </p:txBody>
      </p:sp>
      <p:pic>
        <p:nvPicPr>
          <p:cNvPr id="5" name="Picture 4">
            <a:extLst>
              <a:ext uri="{FF2B5EF4-FFF2-40B4-BE49-F238E27FC236}">
                <a16:creationId xmlns:a16="http://schemas.microsoft.com/office/drawing/2014/main" id="{217D6C51-AB5D-4092-B262-06D1FE5B097A}"/>
              </a:ext>
            </a:extLst>
          </p:cNvPr>
          <p:cNvPicPr>
            <a:picLocks noChangeAspect="1"/>
          </p:cNvPicPr>
          <p:nvPr/>
        </p:nvPicPr>
        <p:blipFill>
          <a:blip r:embed="rId2"/>
          <a:stretch>
            <a:fillRect/>
          </a:stretch>
        </p:blipFill>
        <p:spPr>
          <a:xfrm>
            <a:off x="6278881" y="1922388"/>
            <a:ext cx="5100320" cy="3013223"/>
          </a:xfrm>
          <a:prstGeom prst="rect">
            <a:avLst/>
          </a:prstGeom>
        </p:spPr>
      </p:pic>
    </p:spTree>
    <p:extLst>
      <p:ext uri="{BB962C8B-B14F-4D97-AF65-F5344CB8AC3E}">
        <p14:creationId xmlns:p14="http://schemas.microsoft.com/office/powerpoint/2010/main" val="240296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69CD-08BF-4112-956F-B3671E13EAF0}"/>
              </a:ext>
            </a:extLst>
          </p:cNvPr>
          <p:cNvSpPr>
            <a:spLocks noGrp="1"/>
          </p:cNvSpPr>
          <p:nvPr>
            <p:ph type="title"/>
          </p:nvPr>
        </p:nvSpPr>
        <p:spPr/>
        <p:txBody>
          <a:bodyPr/>
          <a:lstStyle/>
          <a:p>
            <a:pPr algn="ctr"/>
            <a:r>
              <a:rPr lang="en-US"/>
              <a:t>Competitive analysis</a:t>
            </a:r>
          </a:p>
        </p:txBody>
      </p:sp>
      <p:sp>
        <p:nvSpPr>
          <p:cNvPr id="3" name="Text Placeholder 2">
            <a:extLst>
              <a:ext uri="{FF2B5EF4-FFF2-40B4-BE49-F238E27FC236}">
                <a16:creationId xmlns:a16="http://schemas.microsoft.com/office/drawing/2014/main" id="{71D5E629-E38C-4D24-B511-749948245CA8}"/>
              </a:ext>
            </a:extLst>
          </p:cNvPr>
          <p:cNvSpPr>
            <a:spLocks noGrp="1"/>
          </p:cNvSpPr>
          <p:nvPr>
            <p:ph type="body" idx="1"/>
          </p:nvPr>
        </p:nvSpPr>
        <p:spPr/>
        <p:txBody>
          <a:bodyPr/>
          <a:lstStyle/>
          <a:p>
            <a:r>
              <a:rPr lang="en-US"/>
              <a:t>U Drive vs …. ?</a:t>
            </a:r>
          </a:p>
        </p:txBody>
      </p:sp>
    </p:spTree>
    <p:extLst>
      <p:ext uri="{BB962C8B-B14F-4D97-AF65-F5344CB8AC3E}">
        <p14:creationId xmlns:p14="http://schemas.microsoft.com/office/powerpoint/2010/main" val="409134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4562-58E1-4C32-98A4-9B5E6F73425B}"/>
              </a:ext>
            </a:extLst>
          </p:cNvPr>
          <p:cNvSpPr>
            <a:spLocks noGrp="1"/>
          </p:cNvSpPr>
          <p:nvPr>
            <p:ph type="title"/>
          </p:nvPr>
        </p:nvSpPr>
        <p:spPr>
          <a:xfrm>
            <a:off x="1024128" y="585216"/>
            <a:ext cx="5867061" cy="1499616"/>
          </a:xfrm>
        </p:spPr>
        <p:txBody>
          <a:bodyPr>
            <a:normAutofit/>
          </a:bodyPr>
          <a:lstStyle/>
          <a:p>
            <a:r>
              <a:rPr lang="en-US"/>
              <a:t>Who are our competitors?</a:t>
            </a:r>
          </a:p>
        </p:txBody>
      </p:sp>
      <p:pic>
        <p:nvPicPr>
          <p:cNvPr id="6" name="Picture 7" descr="A screenshot of a cell phone&#10;&#10;Description generated with very high confidence">
            <a:extLst>
              <a:ext uri="{FF2B5EF4-FFF2-40B4-BE49-F238E27FC236}">
                <a16:creationId xmlns:a16="http://schemas.microsoft.com/office/drawing/2014/main" id="{55417A4C-90B4-45A1-9ECD-8CCEF3A67AD3}"/>
              </a:ext>
            </a:extLst>
          </p:cNvPr>
          <p:cNvPicPr>
            <a:picLocks noChangeAspect="1"/>
          </p:cNvPicPr>
          <p:nvPr/>
        </p:nvPicPr>
        <p:blipFill>
          <a:blip r:embed="rId2"/>
          <a:stretch>
            <a:fillRect/>
          </a:stretch>
        </p:blipFill>
        <p:spPr>
          <a:xfrm>
            <a:off x="635939" y="2449593"/>
            <a:ext cx="6657815" cy="3702787"/>
          </a:xfrm>
          <a:prstGeom prst="rect">
            <a:avLst/>
          </a:prstGeom>
        </p:spPr>
      </p:pic>
      <p:sp>
        <p:nvSpPr>
          <p:cNvPr id="19" name="Rectangle 18">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328AB05-673F-4E78-B7E7-0765A8A1C57D}"/>
              </a:ext>
            </a:extLst>
          </p:cNvPr>
          <p:cNvSpPr>
            <a:spLocks noGrp="1"/>
          </p:cNvSpPr>
          <p:nvPr>
            <p:ph idx="1"/>
          </p:nvPr>
        </p:nvSpPr>
        <p:spPr>
          <a:xfrm>
            <a:off x="8021490" y="585216"/>
            <a:ext cx="3527043" cy="5586984"/>
          </a:xfrm>
        </p:spPr>
        <p:txBody>
          <a:bodyPr vert="horz" lIns="45720" tIns="45720" rIns="45720" bIns="45720" rtlCol="0" anchor="ctr">
            <a:normAutofit/>
          </a:bodyPr>
          <a:lstStyle/>
          <a:p>
            <a:pPr>
              <a:buNone/>
            </a:pPr>
            <a:r>
              <a:rPr lang="en-US" sz="2000">
                <a:solidFill>
                  <a:srgbClr val="FFFFFF"/>
                </a:solidFill>
              </a:rPr>
              <a:t>Traditional Driving School</a:t>
            </a:r>
          </a:p>
          <a:p>
            <a:pPr>
              <a:buNone/>
            </a:pPr>
            <a:endParaRPr lang="en-US" sz="2000">
              <a:solidFill>
                <a:srgbClr val="FFFFFF"/>
              </a:solidFill>
            </a:endParaRPr>
          </a:p>
          <a:p>
            <a:pPr>
              <a:buNone/>
            </a:pPr>
            <a:r>
              <a:rPr lang="en-US" sz="2000">
                <a:solidFill>
                  <a:srgbClr val="FFFFFF"/>
                </a:solidFill>
              </a:rPr>
              <a:t>Other similar services: </a:t>
            </a:r>
          </a:p>
          <a:p>
            <a:pPr>
              <a:buNone/>
            </a:pPr>
            <a:r>
              <a:rPr lang="en-US" sz="2000">
                <a:solidFill>
                  <a:srgbClr val="FFFFFF"/>
                </a:solidFill>
              </a:rPr>
              <a:t>My Drive Guru (USA)</a:t>
            </a:r>
          </a:p>
          <a:p>
            <a:pPr>
              <a:buNone/>
            </a:pPr>
            <a:r>
              <a:rPr lang="en-US" sz="2000">
                <a:solidFill>
                  <a:srgbClr val="FFFFFF"/>
                </a:solidFill>
              </a:rPr>
              <a:t>Chegg</a:t>
            </a:r>
          </a:p>
          <a:p>
            <a:pPr>
              <a:buNone/>
            </a:pPr>
            <a:r>
              <a:rPr lang="en-US" sz="2000">
                <a:solidFill>
                  <a:srgbClr val="FFFFFF"/>
                </a:solidFill>
              </a:rPr>
              <a:t>Kambily</a:t>
            </a:r>
          </a:p>
        </p:txBody>
      </p:sp>
    </p:spTree>
    <p:extLst>
      <p:ext uri="{BB962C8B-B14F-4D97-AF65-F5344CB8AC3E}">
        <p14:creationId xmlns:p14="http://schemas.microsoft.com/office/powerpoint/2010/main" val="296306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389CB-2858-4627-B1B7-A30D2FE9344F}"/>
              </a:ext>
            </a:extLst>
          </p:cNvPr>
          <p:cNvSpPr>
            <a:spLocks noGrp="1"/>
          </p:cNvSpPr>
          <p:nvPr>
            <p:ph type="title"/>
          </p:nvPr>
        </p:nvSpPr>
        <p:spPr>
          <a:xfrm>
            <a:off x="1024129" y="585216"/>
            <a:ext cx="3779085" cy="1499616"/>
          </a:xfrm>
        </p:spPr>
        <p:txBody>
          <a:bodyPr>
            <a:normAutofit/>
          </a:bodyPr>
          <a:lstStyle/>
          <a:p>
            <a:r>
              <a:rPr lang="en-US">
                <a:solidFill>
                  <a:srgbClr val="FFFFFF"/>
                </a:solidFill>
                <a:ea typeface="+mj-lt"/>
                <a:cs typeface="+mj-lt"/>
              </a:rPr>
              <a:t>U DRIVE VS WHO?</a:t>
            </a:r>
          </a:p>
        </p:txBody>
      </p:sp>
      <p:cxnSp>
        <p:nvCxnSpPr>
          <p:cNvPr id="64" name="Straight Connector 6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7" name="Picture 57">
            <a:extLst>
              <a:ext uri="{FF2B5EF4-FFF2-40B4-BE49-F238E27FC236}">
                <a16:creationId xmlns:a16="http://schemas.microsoft.com/office/drawing/2014/main" id="{E2670686-CF9E-4B91-B90B-3BE271AEA76C}"/>
              </a:ext>
            </a:extLst>
          </p:cNvPr>
          <p:cNvPicPr>
            <a:picLocks noChangeAspect="1"/>
          </p:cNvPicPr>
          <p:nvPr/>
        </p:nvPicPr>
        <p:blipFill>
          <a:blip r:embed="rId2"/>
          <a:stretch>
            <a:fillRect/>
          </a:stretch>
        </p:blipFill>
        <p:spPr>
          <a:xfrm>
            <a:off x="6096000" y="701039"/>
            <a:ext cx="5455921" cy="5455921"/>
          </a:xfrm>
          <a:prstGeom prst="rect">
            <a:avLst/>
          </a:prstGeom>
        </p:spPr>
      </p:pic>
      <p:graphicFrame>
        <p:nvGraphicFramePr>
          <p:cNvPr id="5" name="Diagram 5">
            <a:extLst>
              <a:ext uri="{FF2B5EF4-FFF2-40B4-BE49-F238E27FC236}">
                <a16:creationId xmlns:a16="http://schemas.microsoft.com/office/drawing/2014/main" id="{7A36618E-D41E-4251-9C85-85E3C9627846}"/>
              </a:ext>
            </a:extLst>
          </p:cNvPr>
          <p:cNvGraphicFramePr/>
          <p:nvPr>
            <p:extLst>
              <p:ext uri="{D42A27DB-BD31-4B8C-83A1-F6EECF244321}">
                <p14:modId xmlns:p14="http://schemas.microsoft.com/office/powerpoint/2010/main" val="1953340460"/>
              </p:ext>
            </p:extLst>
          </p:nvPr>
        </p:nvGraphicFramePr>
        <p:xfrm>
          <a:off x="1024129" y="2286000"/>
          <a:ext cx="3791711"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3026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Atlas</Template>
  <TotalTime>0</TotalTime>
  <Words>594</Words>
  <Application>Microsoft Office PowerPoint</Application>
  <PresentationFormat>Widescreen</PresentationFormat>
  <Paragraphs>142</Paragraphs>
  <Slides>41</Slides>
  <Notes>0</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vt:lpstr>
      <vt:lpstr>Times New Roman</vt:lpstr>
      <vt:lpstr>Tw Cen MT</vt:lpstr>
      <vt:lpstr>Tw Cen MT</vt:lpstr>
      <vt:lpstr>Tw Cen MT Condensed</vt:lpstr>
      <vt:lpstr>Wingdings 3</vt:lpstr>
      <vt:lpstr>Integral</vt:lpstr>
      <vt:lpstr>Female experience in driving skills training</vt:lpstr>
      <vt:lpstr>SUMMARY OF OUR USER RESEARCH FINDINGS</vt:lpstr>
      <vt:lpstr>summary of our user research findings</vt:lpstr>
      <vt:lpstr>Our persona</vt:lpstr>
      <vt:lpstr>Hypothesis &amp; solution</vt:lpstr>
      <vt:lpstr>summary of our user research findings</vt:lpstr>
      <vt:lpstr>Competitive analysis</vt:lpstr>
      <vt:lpstr>Who are our competitors?</vt:lpstr>
      <vt:lpstr>U DRIVE VS WHO?</vt:lpstr>
      <vt:lpstr>U DRIVE VS DRIVING SCHOOL</vt:lpstr>
      <vt:lpstr>Our user flow</vt:lpstr>
      <vt:lpstr>Users feedback</vt:lpstr>
      <vt:lpstr>Our user flow</vt:lpstr>
      <vt:lpstr>Card sort findings </vt:lpstr>
      <vt:lpstr>Card sort findings </vt:lpstr>
      <vt:lpstr>Wireframes</vt:lpstr>
      <vt:lpstr>Wireframe and Usability test</vt:lpstr>
      <vt:lpstr>After the first usability test</vt:lpstr>
      <vt:lpstr>Visuals</vt:lpstr>
      <vt:lpstr>Visuals</vt:lpstr>
      <vt:lpstr>LET'S TRY IT out</vt:lpstr>
      <vt:lpstr>USABILITY TEST</vt:lpstr>
      <vt:lpstr>Welcome screen and onboarding</vt:lpstr>
      <vt:lpstr>PowerPoint Presentation</vt:lpstr>
      <vt:lpstr>PowerPoint Presentation</vt:lpstr>
      <vt:lpstr>Conclusion</vt:lpstr>
      <vt:lpstr>How our differs from existing product </vt:lpstr>
      <vt:lpstr>How research finding informed design decision</vt:lpstr>
      <vt:lpstr>differences between initial assumption &amp; final product</vt:lpstr>
      <vt:lpstr>Differences</vt:lpstr>
      <vt:lpstr>Trainer Persona</vt:lpstr>
      <vt:lpstr>Trainer Flowshrt</vt:lpstr>
      <vt:lpstr>Differences</vt:lpstr>
      <vt:lpstr>Finding from interview</vt:lpstr>
      <vt:lpstr>Packages flowchart</vt:lpstr>
      <vt:lpstr>Similarities between initial assumption &amp; final product</vt:lpstr>
      <vt:lpstr>Similarities</vt:lpstr>
      <vt:lpstr>MVP Minimum Viable Product</vt:lpstr>
      <vt:lpstr>MVP</vt:lpstr>
      <vt:lpstr>Motivation for our user to return </vt:lpstr>
      <vt:lpstr>Future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Female experience in driving skills training</dc:title>
  <dc:creator>soltan Zahf</dc:creator>
  <cp:lastModifiedBy>Sultan Shagal</cp:lastModifiedBy>
  <cp:revision>169</cp:revision>
  <dcterms:created xsi:type="dcterms:W3CDTF">2019-06-27T06:40:31Z</dcterms:created>
  <dcterms:modified xsi:type="dcterms:W3CDTF">2019-09-16T12:28:52Z</dcterms:modified>
</cp:coreProperties>
</file>